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6.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7.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66" r:id="rId2"/>
    <p:sldMasterId id="2147483670" r:id="rId3"/>
    <p:sldMasterId id="2147483674" r:id="rId4"/>
    <p:sldMasterId id="2147483678" r:id="rId5"/>
    <p:sldMasterId id="2147483682" r:id="rId6"/>
    <p:sldMasterId id="2147483697" r:id="rId7"/>
    <p:sldMasterId id="2147483685" r:id="rId8"/>
  </p:sldMasterIdLst>
  <p:notesMasterIdLst>
    <p:notesMasterId r:id="rId42"/>
  </p:notesMasterIdLst>
  <p:sldIdLst>
    <p:sldId id="276" r:id="rId9"/>
    <p:sldId id="322" r:id="rId10"/>
    <p:sldId id="283" r:id="rId11"/>
    <p:sldId id="301" r:id="rId12"/>
    <p:sldId id="334" r:id="rId13"/>
    <p:sldId id="287" r:id="rId14"/>
    <p:sldId id="302" r:id="rId15"/>
    <p:sldId id="303" r:id="rId16"/>
    <p:sldId id="304" r:id="rId17"/>
    <p:sldId id="305" r:id="rId18"/>
    <p:sldId id="324" r:id="rId19"/>
    <p:sldId id="326" r:id="rId20"/>
    <p:sldId id="307" r:id="rId21"/>
    <p:sldId id="308" r:id="rId22"/>
    <p:sldId id="325" r:id="rId23"/>
    <p:sldId id="309" r:id="rId24"/>
    <p:sldId id="358" r:id="rId25"/>
    <p:sldId id="357" r:id="rId26"/>
    <p:sldId id="330" r:id="rId27"/>
    <p:sldId id="311" r:id="rId28"/>
    <p:sldId id="331" r:id="rId29"/>
    <p:sldId id="312" r:id="rId30"/>
    <p:sldId id="313" r:id="rId31"/>
    <p:sldId id="314" r:id="rId32"/>
    <p:sldId id="320" r:id="rId33"/>
    <p:sldId id="315" r:id="rId34"/>
    <p:sldId id="316" r:id="rId35"/>
    <p:sldId id="318" r:id="rId36"/>
    <p:sldId id="319" r:id="rId37"/>
    <p:sldId id="327" r:id="rId38"/>
    <p:sldId id="321" r:id="rId39"/>
    <p:sldId id="323" r:id="rId40"/>
    <p:sldId id="280" r:id="rId41"/>
  </p:sldIdLst>
  <p:sldSz cx="9144000" cy="5143500" type="screen16x9"/>
  <p:notesSz cx="7023100" cy="9309100"/>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D2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0964" autoAdjust="0"/>
  </p:normalViewPr>
  <p:slideViewPr>
    <p:cSldViewPr snapToGrid="0" snapToObjects="1">
      <p:cViewPr varScale="1">
        <p:scale>
          <a:sx n="122" d="100"/>
          <a:sy n="122" d="100"/>
        </p:scale>
        <p:origin x="1284" y="102"/>
      </p:cViewPr>
      <p:guideLst/>
    </p:cSldViewPr>
  </p:slideViewPr>
  <p:notesTextViewPr>
    <p:cViewPr>
      <p:scale>
        <a:sx n="3" d="2"/>
        <a:sy n="3" d="2"/>
      </p:scale>
      <p:origin x="0" y="0"/>
    </p:cViewPr>
  </p:notesTextViewPr>
  <p:notesViewPr>
    <p:cSldViewPr snapToGrid="0" snapToObjects="1">
      <p:cViewPr varScale="1">
        <p:scale>
          <a:sx n="82" d="100"/>
          <a:sy n="82"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36CBB1-CBC3-466D-A6BF-D60DAA15E5BE}" type="doc">
      <dgm:prSet loTypeId="urn:microsoft.com/office/officeart/2005/8/layout/chart3" loCatId="relationship" qsTypeId="urn:microsoft.com/office/officeart/2005/8/quickstyle/simple1" qsCatId="simple" csTypeId="urn:microsoft.com/office/officeart/2005/8/colors/accent1_2" csCatId="accent1" phldr="1"/>
      <dgm:spPr/>
      <dgm:t>
        <a:bodyPr/>
        <a:lstStyle/>
        <a:p>
          <a:endParaRPr lang="en-US"/>
        </a:p>
      </dgm:t>
    </dgm:pt>
    <dgm:pt modelId="{93AEE709-3F8F-4943-892A-BC8124B7F50C}">
      <dgm:prSet phldrT="[Text]" custT="1"/>
      <dgm:spPr>
        <a:solidFill>
          <a:srgbClr val="B5CC40"/>
        </a:solidFill>
      </dgm:spPr>
      <dgm:t>
        <a:bodyPr/>
        <a:lstStyle/>
        <a:p>
          <a:pPr algn="r"/>
          <a:r>
            <a:rPr lang="en-US" sz="1800" b="0" dirty="0">
              <a:latin typeface="Arial" panose="020B0604020202020204" pitchFamily="34" charset="0"/>
              <a:cs typeface="Arial" panose="020B0604020202020204" pitchFamily="34" charset="0"/>
            </a:rPr>
            <a:t>Scholarships</a:t>
          </a:r>
        </a:p>
      </dgm:t>
    </dgm:pt>
    <dgm:pt modelId="{0B6BCCAB-759D-48C8-A3EB-D44192D49530}" type="parTrans" cxnId="{759186AF-B587-4A76-A3E6-FF81C69061DB}">
      <dgm:prSet/>
      <dgm:spPr/>
      <dgm:t>
        <a:bodyPr/>
        <a:lstStyle/>
        <a:p>
          <a:endParaRPr lang="en-US"/>
        </a:p>
      </dgm:t>
    </dgm:pt>
    <dgm:pt modelId="{8AAB3066-894B-4330-B704-75E4EFDD6550}" type="sibTrans" cxnId="{759186AF-B587-4A76-A3E6-FF81C69061DB}">
      <dgm:prSet/>
      <dgm:spPr/>
      <dgm:t>
        <a:bodyPr/>
        <a:lstStyle/>
        <a:p>
          <a:endParaRPr lang="en-US"/>
        </a:p>
      </dgm:t>
    </dgm:pt>
    <dgm:pt modelId="{D95CE349-3738-4D5A-99A4-5E1073DED1B0}">
      <dgm:prSet phldrT="[Text]" custT="1"/>
      <dgm:spPr/>
      <dgm:t>
        <a:bodyPr/>
        <a:lstStyle/>
        <a:p>
          <a:r>
            <a:rPr lang="en-US" sz="1800" b="0" dirty="0">
              <a:latin typeface="Arial" panose="020B0604020202020204" pitchFamily="34" charset="0"/>
              <a:cs typeface="Arial" panose="020B0604020202020204" pitchFamily="34" charset="0"/>
            </a:rPr>
            <a:t>Grants</a:t>
          </a:r>
        </a:p>
      </dgm:t>
    </dgm:pt>
    <dgm:pt modelId="{E40D19BE-56FE-4F29-B4C2-97BBD8A4986F}" type="parTrans" cxnId="{D7C0A38E-C48E-47D3-98AA-99BADF7BC202}">
      <dgm:prSet/>
      <dgm:spPr/>
      <dgm:t>
        <a:bodyPr/>
        <a:lstStyle/>
        <a:p>
          <a:endParaRPr lang="en-US"/>
        </a:p>
      </dgm:t>
    </dgm:pt>
    <dgm:pt modelId="{E58D54BF-469A-40FE-A25C-FE27CE2550B7}" type="sibTrans" cxnId="{D7C0A38E-C48E-47D3-98AA-99BADF7BC202}">
      <dgm:prSet/>
      <dgm:spPr/>
      <dgm:t>
        <a:bodyPr/>
        <a:lstStyle/>
        <a:p>
          <a:endParaRPr lang="en-US"/>
        </a:p>
      </dgm:t>
    </dgm:pt>
    <dgm:pt modelId="{500B0A59-87F2-4A5E-86BD-2AF0605CA6DB}">
      <dgm:prSet phldrT="[Text]" custT="1"/>
      <dgm:spPr>
        <a:solidFill>
          <a:srgbClr val="FA9B32"/>
        </a:solidFill>
      </dgm:spPr>
      <dgm:t>
        <a:bodyPr/>
        <a:lstStyle/>
        <a:p>
          <a:r>
            <a:rPr lang="en-US" sz="1800" b="0" dirty="0">
              <a:latin typeface="Arial" panose="020B0604020202020204" pitchFamily="34" charset="0"/>
              <a:cs typeface="Arial" panose="020B0604020202020204" pitchFamily="34" charset="0"/>
            </a:rPr>
            <a:t>Work-Study Employment</a:t>
          </a:r>
        </a:p>
      </dgm:t>
    </dgm:pt>
    <dgm:pt modelId="{9CBDA3EC-19C1-4594-9E4A-7798FAD35A6F}" type="parTrans" cxnId="{37C48A63-9A73-4992-95BD-B542C0E2381D}">
      <dgm:prSet/>
      <dgm:spPr/>
      <dgm:t>
        <a:bodyPr/>
        <a:lstStyle/>
        <a:p>
          <a:endParaRPr lang="en-US"/>
        </a:p>
      </dgm:t>
    </dgm:pt>
    <dgm:pt modelId="{6DE1C9DE-F7C8-47F0-8286-2D85A3AD9327}" type="sibTrans" cxnId="{37C48A63-9A73-4992-95BD-B542C0E2381D}">
      <dgm:prSet/>
      <dgm:spPr/>
      <dgm:t>
        <a:bodyPr/>
        <a:lstStyle/>
        <a:p>
          <a:endParaRPr lang="en-US"/>
        </a:p>
      </dgm:t>
    </dgm:pt>
    <dgm:pt modelId="{6C31F773-3646-454F-A9A3-C52ED5F7CDD4}">
      <dgm:prSet phldrT="[Text]" custT="1"/>
      <dgm:spPr>
        <a:solidFill>
          <a:srgbClr val="7030A0"/>
        </a:solidFill>
      </dgm:spPr>
      <dgm:t>
        <a:bodyPr/>
        <a:lstStyle/>
        <a:p>
          <a:r>
            <a:rPr lang="en-US" sz="2000" b="0" dirty="0">
              <a:latin typeface="Arial" panose="020B0604020202020204" pitchFamily="34" charset="0"/>
              <a:cs typeface="Arial" panose="020B0604020202020204" pitchFamily="34" charset="0"/>
            </a:rPr>
            <a:t>Loans</a:t>
          </a:r>
        </a:p>
      </dgm:t>
    </dgm:pt>
    <dgm:pt modelId="{E29E9FEE-1155-49BE-9B37-F135F6015C1C}" type="parTrans" cxnId="{049164F9-7B47-4067-99C6-9F49C202A960}">
      <dgm:prSet/>
      <dgm:spPr/>
      <dgm:t>
        <a:bodyPr/>
        <a:lstStyle/>
        <a:p>
          <a:endParaRPr lang="en-US"/>
        </a:p>
      </dgm:t>
    </dgm:pt>
    <dgm:pt modelId="{25C89F0F-AAA1-4C01-A56E-CA8C09B0032F}" type="sibTrans" cxnId="{049164F9-7B47-4067-99C6-9F49C202A960}">
      <dgm:prSet/>
      <dgm:spPr/>
      <dgm:t>
        <a:bodyPr/>
        <a:lstStyle/>
        <a:p>
          <a:endParaRPr lang="en-US"/>
        </a:p>
      </dgm:t>
    </dgm:pt>
    <dgm:pt modelId="{FDE745A2-7F79-4F00-AEE4-E5E8CE120FF4}" type="pres">
      <dgm:prSet presAssocID="{8D36CBB1-CBC3-466D-A6BF-D60DAA15E5BE}" presName="compositeShape" presStyleCnt="0">
        <dgm:presLayoutVars>
          <dgm:chMax val="7"/>
          <dgm:dir/>
          <dgm:resizeHandles val="exact"/>
        </dgm:presLayoutVars>
      </dgm:prSet>
      <dgm:spPr/>
    </dgm:pt>
    <dgm:pt modelId="{0A25010D-B9FB-441C-816F-969633BB2F10}" type="pres">
      <dgm:prSet presAssocID="{8D36CBB1-CBC3-466D-A6BF-D60DAA15E5BE}" presName="wedge1" presStyleLbl="node1" presStyleIdx="0" presStyleCnt="4" custScaleX="120736" custScaleY="119684" custLinFactNeighborX="-5442" custLinFactNeighborY="2884"/>
      <dgm:spPr/>
    </dgm:pt>
    <dgm:pt modelId="{08CE128E-3488-4049-A092-D34BA9EB4E7C}" type="pres">
      <dgm:prSet presAssocID="{8D36CBB1-CBC3-466D-A6BF-D60DAA15E5BE}" presName="wedge1Tx" presStyleLbl="node1" presStyleIdx="0" presStyleCnt="4">
        <dgm:presLayoutVars>
          <dgm:chMax val="0"/>
          <dgm:chPref val="0"/>
          <dgm:bulletEnabled val="1"/>
        </dgm:presLayoutVars>
      </dgm:prSet>
      <dgm:spPr/>
    </dgm:pt>
    <dgm:pt modelId="{12A9E0E2-F062-49BB-8602-5660ED6764EF}" type="pres">
      <dgm:prSet presAssocID="{8D36CBB1-CBC3-466D-A6BF-D60DAA15E5BE}" presName="wedge2" presStyleLbl="node1" presStyleIdx="1" presStyleCnt="4" custScaleX="118386" custScaleY="116827"/>
      <dgm:spPr/>
    </dgm:pt>
    <dgm:pt modelId="{F0B36185-53C5-4A55-9BAF-4621CB0D6D45}" type="pres">
      <dgm:prSet presAssocID="{8D36CBB1-CBC3-466D-A6BF-D60DAA15E5BE}" presName="wedge2Tx" presStyleLbl="node1" presStyleIdx="1" presStyleCnt="4">
        <dgm:presLayoutVars>
          <dgm:chMax val="0"/>
          <dgm:chPref val="0"/>
          <dgm:bulletEnabled val="1"/>
        </dgm:presLayoutVars>
      </dgm:prSet>
      <dgm:spPr/>
    </dgm:pt>
    <dgm:pt modelId="{D437C0E5-3883-4F51-8AF0-A5736AFED719}" type="pres">
      <dgm:prSet presAssocID="{8D36CBB1-CBC3-466D-A6BF-D60DAA15E5BE}" presName="wedge3" presStyleLbl="node1" presStyleIdx="2" presStyleCnt="4" custScaleX="120620" custScaleY="115906" custLinFactNeighborX="-455" custLinFactNeighborY="-78"/>
      <dgm:spPr/>
    </dgm:pt>
    <dgm:pt modelId="{1988F05A-0E94-4B63-B620-2D4BF49F0D2C}" type="pres">
      <dgm:prSet presAssocID="{8D36CBB1-CBC3-466D-A6BF-D60DAA15E5BE}" presName="wedge3Tx" presStyleLbl="node1" presStyleIdx="2" presStyleCnt="4">
        <dgm:presLayoutVars>
          <dgm:chMax val="0"/>
          <dgm:chPref val="0"/>
          <dgm:bulletEnabled val="1"/>
        </dgm:presLayoutVars>
      </dgm:prSet>
      <dgm:spPr/>
    </dgm:pt>
    <dgm:pt modelId="{9229149F-801D-4F67-9D73-4C2AACCF82D7}" type="pres">
      <dgm:prSet presAssocID="{8D36CBB1-CBC3-466D-A6BF-D60DAA15E5BE}" presName="wedge4" presStyleLbl="node1" presStyleIdx="3" presStyleCnt="4" custScaleX="122781" custScaleY="121519"/>
      <dgm:spPr/>
    </dgm:pt>
    <dgm:pt modelId="{4CF97A5B-7EF3-4CE7-B9AA-ED7F1D335326}" type="pres">
      <dgm:prSet presAssocID="{8D36CBB1-CBC3-466D-A6BF-D60DAA15E5BE}" presName="wedge4Tx" presStyleLbl="node1" presStyleIdx="3" presStyleCnt="4">
        <dgm:presLayoutVars>
          <dgm:chMax val="0"/>
          <dgm:chPref val="0"/>
          <dgm:bulletEnabled val="1"/>
        </dgm:presLayoutVars>
      </dgm:prSet>
      <dgm:spPr/>
    </dgm:pt>
  </dgm:ptLst>
  <dgm:cxnLst>
    <dgm:cxn modelId="{92F4250D-D8A3-44A8-A050-4AFC013B663E}" type="presOf" srcId="{6C31F773-3646-454F-A9A3-C52ED5F7CDD4}" destId="{9229149F-801D-4F67-9D73-4C2AACCF82D7}" srcOrd="0" destOrd="0" presId="urn:microsoft.com/office/officeart/2005/8/layout/chart3"/>
    <dgm:cxn modelId="{8AF9B813-459C-4C70-90EA-2C9D5291ADF4}" type="presOf" srcId="{500B0A59-87F2-4A5E-86BD-2AF0605CA6DB}" destId="{D437C0E5-3883-4F51-8AF0-A5736AFED719}" srcOrd="0" destOrd="0" presId="urn:microsoft.com/office/officeart/2005/8/layout/chart3"/>
    <dgm:cxn modelId="{1E128230-C63A-4F60-B36D-46381D8D99A2}" type="presOf" srcId="{93AEE709-3F8F-4943-892A-BC8124B7F50C}" destId="{08CE128E-3488-4049-A092-D34BA9EB4E7C}" srcOrd="1" destOrd="0" presId="urn:microsoft.com/office/officeart/2005/8/layout/chart3"/>
    <dgm:cxn modelId="{A8D82735-53CE-41A7-9F3A-4660720644B0}" type="presOf" srcId="{6C31F773-3646-454F-A9A3-C52ED5F7CDD4}" destId="{4CF97A5B-7EF3-4CE7-B9AA-ED7F1D335326}" srcOrd="1" destOrd="0" presId="urn:microsoft.com/office/officeart/2005/8/layout/chart3"/>
    <dgm:cxn modelId="{37C48A63-9A73-4992-95BD-B542C0E2381D}" srcId="{8D36CBB1-CBC3-466D-A6BF-D60DAA15E5BE}" destId="{500B0A59-87F2-4A5E-86BD-2AF0605CA6DB}" srcOrd="2" destOrd="0" parTransId="{9CBDA3EC-19C1-4594-9E4A-7798FAD35A6F}" sibTransId="{6DE1C9DE-F7C8-47F0-8286-2D85A3AD9327}"/>
    <dgm:cxn modelId="{AC487A74-0258-4239-A7BB-494C559794A1}" type="presOf" srcId="{D95CE349-3738-4D5A-99A4-5E1073DED1B0}" destId="{F0B36185-53C5-4A55-9BAF-4621CB0D6D45}" srcOrd="1" destOrd="0" presId="urn:microsoft.com/office/officeart/2005/8/layout/chart3"/>
    <dgm:cxn modelId="{40794275-62F2-48D6-9F21-A84220C255DE}" type="presOf" srcId="{93AEE709-3F8F-4943-892A-BC8124B7F50C}" destId="{0A25010D-B9FB-441C-816F-969633BB2F10}" srcOrd="0" destOrd="0" presId="urn:microsoft.com/office/officeart/2005/8/layout/chart3"/>
    <dgm:cxn modelId="{D7C0A38E-C48E-47D3-98AA-99BADF7BC202}" srcId="{8D36CBB1-CBC3-466D-A6BF-D60DAA15E5BE}" destId="{D95CE349-3738-4D5A-99A4-5E1073DED1B0}" srcOrd="1" destOrd="0" parTransId="{E40D19BE-56FE-4F29-B4C2-97BBD8A4986F}" sibTransId="{E58D54BF-469A-40FE-A25C-FE27CE2550B7}"/>
    <dgm:cxn modelId="{759186AF-B587-4A76-A3E6-FF81C69061DB}" srcId="{8D36CBB1-CBC3-466D-A6BF-D60DAA15E5BE}" destId="{93AEE709-3F8F-4943-892A-BC8124B7F50C}" srcOrd="0" destOrd="0" parTransId="{0B6BCCAB-759D-48C8-A3EB-D44192D49530}" sibTransId="{8AAB3066-894B-4330-B704-75E4EFDD6550}"/>
    <dgm:cxn modelId="{1A50AEDD-B732-47F4-B0E3-A88EA3C484A3}" type="presOf" srcId="{500B0A59-87F2-4A5E-86BD-2AF0605CA6DB}" destId="{1988F05A-0E94-4B63-B620-2D4BF49F0D2C}" srcOrd="1" destOrd="0" presId="urn:microsoft.com/office/officeart/2005/8/layout/chart3"/>
    <dgm:cxn modelId="{16F4ABED-8ABE-47B4-9165-0EB4DB19D06E}" type="presOf" srcId="{D95CE349-3738-4D5A-99A4-5E1073DED1B0}" destId="{12A9E0E2-F062-49BB-8602-5660ED6764EF}" srcOrd="0" destOrd="0" presId="urn:microsoft.com/office/officeart/2005/8/layout/chart3"/>
    <dgm:cxn modelId="{BFCA64F2-8854-4D3E-9A03-AF3723F58874}" type="presOf" srcId="{8D36CBB1-CBC3-466D-A6BF-D60DAA15E5BE}" destId="{FDE745A2-7F79-4F00-AEE4-E5E8CE120FF4}" srcOrd="0" destOrd="0" presId="urn:microsoft.com/office/officeart/2005/8/layout/chart3"/>
    <dgm:cxn modelId="{049164F9-7B47-4067-99C6-9F49C202A960}" srcId="{8D36CBB1-CBC3-466D-A6BF-D60DAA15E5BE}" destId="{6C31F773-3646-454F-A9A3-C52ED5F7CDD4}" srcOrd="3" destOrd="0" parTransId="{E29E9FEE-1155-49BE-9B37-F135F6015C1C}" sibTransId="{25C89F0F-AAA1-4C01-A56E-CA8C09B0032F}"/>
    <dgm:cxn modelId="{7AA2C558-4264-4E8F-948F-5E2CB449D813}" type="presParOf" srcId="{FDE745A2-7F79-4F00-AEE4-E5E8CE120FF4}" destId="{0A25010D-B9FB-441C-816F-969633BB2F10}" srcOrd="0" destOrd="0" presId="urn:microsoft.com/office/officeart/2005/8/layout/chart3"/>
    <dgm:cxn modelId="{4CA3BC85-59BC-40F9-AF91-925D41BC76B7}" type="presParOf" srcId="{FDE745A2-7F79-4F00-AEE4-E5E8CE120FF4}" destId="{08CE128E-3488-4049-A092-D34BA9EB4E7C}" srcOrd="1" destOrd="0" presId="urn:microsoft.com/office/officeart/2005/8/layout/chart3"/>
    <dgm:cxn modelId="{3490A645-1BC8-41E5-8E83-699CDBE2943C}" type="presParOf" srcId="{FDE745A2-7F79-4F00-AEE4-E5E8CE120FF4}" destId="{12A9E0E2-F062-49BB-8602-5660ED6764EF}" srcOrd="2" destOrd="0" presId="urn:microsoft.com/office/officeart/2005/8/layout/chart3"/>
    <dgm:cxn modelId="{976A72FE-2741-435E-9385-C9CF1A380C77}" type="presParOf" srcId="{FDE745A2-7F79-4F00-AEE4-E5E8CE120FF4}" destId="{F0B36185-53C5-4A55-9BAF-4621CB0D6D45}" srcOrd="3" destOrd="0" presId="urn:microsoft.com/office/officeart/2005/8/layout/chart3"/>
    <dgm:cxn modelId="{F189B293-6CAD-44D2-B76A-F37D03024531}" type="presParOf" srcId="{FDE745A2-7F79-4F00-AEE4-E5E8CE120FF4}" destId="{D437C0E5-3883-4F51-8AF0-A5736AFED719}" srcOrd="4" destOrd="0" presId="urn:microsoft.com/office/officeart/2005/8/layout/chart3"/>
    <dgm:cxn modelId="{BB6F6ABC-6BED-4344-A220-3CDBCB4D04B7}" type="presParOf" srcId="{FDE745A2-7F79-4F00-AEE4-E5E8CE120FF4}" destId="{1988F05A-0E94-4B63-B620-2D4BF49F0D2C}" srcOrd="5" destOrd="0" presId="urn:microsoft.com/office/officeart/2005/8/layout/chart3"/>
    <dgm:cxn modelId="{597D5C7C-8C75-40C1-AB41-CA7269AA1144}" type="presParOf" srcId="{FDE745A2-7F79-4F00-AEE4-E5E8CE120FF4}" destId="{9229149F-801D-4F67-9D73-4C2AACCF82D7}" srcOrd="6" destOrd="0" presId="urn:microsoft.com/office/officeart/2005/8/layout/chart3"/>
    <dgm:cxn modelId="{886D86F2-0A4E-4808-9C76-C913008B1A3E}" type="presParOf" srcId="{FDE745A2-7F79-4F00-AEE4-E5E8CE120FF4}" destId="{4CF97A5B-7EF3-4CE7-B9AA-ED7F1D335326}" srcOrd="7"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7BE417-03EF-4697-9F53-959049A083A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6FEDE659-102A-4A7C-86FD-956EB086DA44}">
      <dgm:prSet phldrT="[Text]" custT="1"/>
      <dgm:spPr>
        <a:solidFill>
          <a:srgbClr val="DE7E26"/>
        </a:solidFill>
      </dgm:spPr>
      <dgm:t>
        <a:bodyPr/>
        <a:lstStyle/>
        <a:p>
          <a:r>
            <a:rPr lang="en-US" sz="3000" dirty="0">
              <a:latin typeface="Arial" panose="020B0604020202020204" pitchFamily="34" charset="0"/>
              <a:cs typeface="Arial" panose="020B0604020202020204" pitchFamily="34" charset="0"/>
            </a:rPr>
            <a:t>Online FAFSA</a:t>
          </a:r>
        </a:p>
      </dgm:t>
    </dgm:pt>
    <dgm:pt modelId="{57C99ED7-F3A6-4A4C-8908-696A30FDBC85}" type="parTrans" cxnId="{774A15A6-2132-4299-BFFA-858378114CD3}">
      <dgm:prSet/>
      <dgm:spPr/>
      <dgm:t>
        <a:bodyPr/>
        <a:lstStyle/>
        <a:p>
          <a:endParaRPr lang="en-US">
            <a:latin typeface="Arial" panose="020B0604020202020204" pitchFamily="34" charset="0"/>
            <a:cs typeface="Arial" panose="020B0604020202020204" pitchFamily="34" charset="0"/>
          </a:endParaRPr>
        </a:p>
      </dgm:t>
    </dgm:pt>
    <dgm:pt modelId="{C8D0EA10-ED53-472A-97F4-0DC7E4B1AE63}" type="sibTrans" cxnId="{774A15A6-2132-4299-BFFA-858378114CD3}">
      <dgm:prSet/>
      <dgm:spPr>
        <a:ln>
          <a:solidFill>
            <a:srgbClr val="005B99"/>
          </a:solidFill>
        </a:ln>
      </dgm:spPr>
      <dgm:t>
        <a:bodyPr/>
        <a:lstStyle/>
        <a:p>
          <a:endParaRPr lang="en-US">
            <a:latin typeface="Arial" panose="020B0604020202020204" pitchFamily="34" charset="0"/>
            <a:cs typeface="Arial" panose="020B0604020202020204" pitchFamily="34" charset="0"/>
          </a:endParaRPr>
        </a:p>
      </dgm:t>
    </dgm:pt>
    <dgm:pt modelId="{B998C87C-37CB-4181-81BB-B718E64A31DC}">
      <dgm:prSet phldrT="[Text]" custT="1"/>
      <dgm:spPr>
        <a:solidFill>
          <a:srgbClr val="6DBE4B"/>
        </a:solidFill>
      </dgm:spPr>
      <dgm:t>
        <a:bodyPr/>
        <a:lstStyle/>
        <a:p>
          <a:r>
            <a:rPr lang="en-US" sz="3000" dirty="0">
              <a:latin typeface="Arial" panose="020B0604020202020204" pitchFamily="34" charset="0"/>
              <a:cs typeface="Arial" panose="020B0604020202020204" pitchFamily="34" charset="0"/>
            </a:rPr>
            <a:t>PDF FAFSA</a:t>
          </a:r>
        </a:p>
      </dgm:t>
    </dgm:pt>
    <dgm:pt modelId="{A46FBCF7-CBBD-42CB-ABE6-B39FB231303B}" type="parTrans" cxnId="{990301A7-F508-47A5-8197-63833C205B38}">
      <dgm:prSet/>
      <dgm:spPr/>
      <dgm:t>
        <a:bodyPr/>
        <a:lstStyle/>
        <a:p>
          <a:endParaRPr lang="en-US">
            <a:latin typeface="Arial" panose="020B0604020202020204" pitchFamily="34" charset="0"/>
            <a:cs typeface="Arial" panose="020B0604020202020204" pitchFamily="34" charset="0"/>
          </a:endParaRPr>
        </a:p>
      </dgm:t>
    </dgm:pt>
    <dgm:pt modelId="{5FCA6945-1E4A-4662-A20D-FA7A2FDF0F5B}" type="sibTrans" cxnId="{990301A7-F508-47A5-8197-63833C205B38}">
      <dgm:prSet/>
      <dgm:spPr/>
      <dgm:t>
        <a:bodyPr/>
        <a:lstStyle/>
        <a:p>
          <a:endParaRPr lang="en-US">
            <a:latin typeface="Arial" panose="020B0604020202020204" pitchFamily="34" charset="0"/>
            <a:cs typeface="Arial" panose="020B0604020202020204" pitchFamily="34" charset="0"/>
          </a:endParaRPr>
        </a:p>
      </dgm:t>
    </dgm:pt>
    <dgm:pt modelId="{EC7C29F2-E48D-49B2-8F3C-8CF882BAAE46}" type="pres">
      <dgm:prSet presAssocID="{277BE417-03EF-4697-9F53-959049A083A9}" presName="Name0" presStyleCnt="0">
        <dgm:presLayoutVars>
          <dgm:chMax val="7"/>
          <dgm:chPref val="7"/>
          <dgm:dir/>
        </dgm:presLayoutVars>
      </dgm:prSet>
      <dgm:spPr/>
    </dgm:pt>
    <dgm:pt modelId="{4DACA730-C81C-4697-87A3-6CF51FAA60C5}" type="pres">
      <dgm:prSet presAssocID="{277BE417-03EF-4697-9F53-959049A083A9}" presName="Name1" presStyleCnt="0"/>
      <dgm:spPr/>
    </dgm:pt>
    <dgm:pt modelId="{32594E5E-6164-46EE-8D62-2057AF3D682B}" type="pres">
      <dgm:prSet presAssocID="{277BE417-03EF-4697-9F53-959049A083A9}" presName="cycle" presStyleCnt="0"/>
      <dgm:spPr/>
    </dgm:pt>
    <dgm:pt modelId="{D4E5EBB4-4443-40BC-9DD5-049D8072D240}" type="pres">
      <dgm:prSet presAssocID="{277BE417-03EF-4697-9F53-959049A083A9}" presName="srcNode" presStyleLbl="node1" presStyleIdx="0" presStyleCnt="2"/>
      <dgm:spPr/>
    </dgm:pt>
    <dgm:pt modelId="{4CCD4D92-CB6F-4FFF-924A-C5CEE4869F8D}" type="pres">
      <dgm:prSet presAssocID="{277BE417-03EF-4697-9F53-959049A083A9}" presName="conn" presStyleLbl="parChTrans1D2" presStyleIdx="0" presStyleCnt="1"/>
      <dgm:spPr/>
    </dgm:pt>
    <dgm:pt modelId="{906AA4CF-0ED2-4FF9-81BF-77B8079E4AA5}" type="pres">
      <dgm:prSet presAssocID="{277BE417-03EF-4697-9F53-959049A083A9}" presName="extraNode" presStyleLbl="node1" presStyleIdx="0" presStyleCnt="2"/>
      <dgm:spPr/>
    </dgm:pt>
    <dgm:pt modelId="{C4B01E35-4295-4EA2-9E5F-980532AB6CE5}" type="pres">
      <dgm:prSet presAssocID="{277BE417-03EF-4697-9F53-959049A083A9}" presName="dstNode" presStyleLbl="node1" presStyleIdx="0" presStyleCnt="2"/>
      <dgm:spPr/>
    </dgm:pt>
    <dgm:pt modelId="{F2738B41-2685-4679-BD58-CDECA3A82757}" type="pres">
      <dgm:prSet presAssocID="{6FEDE659-102A-4A7C-86FD-956EB086DA44}" presName="text_1" presStyleLbl="node1" presStyleIdx="0" presStyleCnt="2">
        <dgm:presLayoutVars>
          <dgm:bulletEnabled val="1"/>
        </dgm:presLayoutVars>
      </dgm:prSet>
      <dgm:spPr/>
    </dgm:pt>
    <dgm:pt modelId="{8D47F348-DFC3-43B3-86C2-7507DA9A4320}" type="pres">
      <dgm:prSet presAssocID="{6FEDE659-102A-4A7C-86FD-956EB086DA44}" presName="accent_1" presStyleCnt="0"/>
      <dgm:spPr/>
    </dgm:pt>
    <dgm:pt modelId="{85B04281-9A45-4F2A-ADFB-2AFDD8F4A1E8}" type="pres">
      <dgm:prSet presAssocID="{6FEDE659-102A-4A7C-86FD-956EB086DA44}" presName="accentRepeatNode" presStyleLbl="solidFgAcc1" presStyleIdx="0" presStyleCnt="2"/>
      <dgm:spPr>
        <a:ln>
          <a:solidFill>
            <a:srgbClr val="004E7D"/>
          </a:solidFill>
        </a:ln>
      </dgm:spPr>
    </dgm:pt>
    <dgm:pt modelId="{043DF6E6-6ED5-42EE-AE88-E9CEBE165A8A}" type="pres">
      <dgm:prSet presAssocID="{B998C87C-37CB-4181-81BB-B718E64A31DC}" presName="text_2" presStyleLbl="node1" presStyleIdx="1" presStyleCnt="2">
        <dgm:presLayoutVars>
          <dgm:bulletEnabled val="1"/>
        </dgm:presLayoutVars>
      </dgm:prSet>
      <dgm:spPr/>
    </dgm:pt>
    <dgm:pt modelId="{59BFDC6B-B8EF-4F2B-9F84-6A77617E5623}" type="pres">
      <dgm:prSet presAssocID="{B998C87C-37CB-4181-81BB-B718E64A31DC}" presName="accent_2" presStyleCnt="0"/>
      <dgm:spPr/>
    </dgm:pt>
    <dgm:pt modelId="{297862ED-8CDE-4ECE-9964-09915C801F19}" type="pres">
      <dgm:prSet presAssocID="{B998C87C-37CB-4181-81BB-B718E64A31DC}" presName="accentRepeatNode" presStyleLbl="solidFgAcc1" presStyleIdx="1" presStyleCnt="2"/>
      <dgm:spPr>
        <a:ln>
          <a:solidFill>
            <a:srgbClr val="004E7D"/>
          </a:solidFill>
        </a:ln>
      </dgm:spPr>
    </dgm:pt>
  </dgm:ptLst>
  <dgm:cxnLst>
    <dgm:cxn modelId="{02743E26-C4D1-4ACE-A1E3-C6A334BC3DA1}" type="presOf" srcId="{C8D0EA10-ED53-472A-97F4-0DC7E4B1AE63}" destId="{4CCD4D92-CB6F-4FFF-924A-C5CEE4869F8D}" srcOrd="0" destOrd="0" presId="urn:microsoft.com/office/officeart/2008/layout/VerticalCurvedList"/>
    <dgm:cxn modelId="{F396C06C-0BBA-4240-B4D5-4ECC3448F699}" type="presOf" srcId="{B998C87C-37CB-4181-81BB-B718E64A31DC}" destId="{043DF6E6-6ED5-42EE-AE88-E9CEBE165A8A}" srcOrd="0" destOrd="0" presId="urn:microsoft.com/office/officeart/2008/layout/VerticalCurvedList"/>
    <dgm:cxn modelId="{774A15A6-2132-4299-BFFA-858378114CD3}" srcId="{277BE417-03EF-4697-9F53-959049A083A9}" destId="{6FEDE659-102A-4A7C-86FD-956EB086DA44}" srcOrd="0" destOrd="0" parTransId="{57C99ED7-F3A6-4A4C-8908-696A30FDBC85}" sibTransId="{C8D0EA10-ED53-472A-97F4-0DC7E4B1AE63}"/>
    <dgm:cxn modelId="{990301A7-F508-47A5-8197-63833C205B38}" srcId="{277BE417-03EF-4697-9F53-959049A083A9}" destId="{B998C87C-37CB-4181-81BB-B718E64A31DC}" srcOrd="1" destOrd="0" parTransId="{A46FBCF7-CBBD-42CB-ABE6-B39FB231303B}" sibTransId="{5FCA6945-1E4A-4662-A20D-FA7A2FDF0F5B}"/>
    <dgm:cxn modelId="{313487CF-7EA7-436B-8130-E9F41A49A937}" type="presOf" srcId="{6FEDE659-102A-4A7C-86FD-956EB086DA44}" destId="{F2738B41-2685-4679-BD58-CDECA3A82757}" srcOrd="0" destOrd="0" presId="urn:microsoft.com/office/officeart/2008/layout/VerticalCurvedList"/>
    <dgm:cxn modelId="{1E3B27FD-FAAE-4BFA-AE80-6B30C976255F}" type="presOf" srcId="{277BE417-03EF-4697-9F53-959049A083A9}" destId="{EC7C29F2-E48D-49B2-8F3C-8CF882BAAE46}" srcOrd="0" destOrd="0" presId="urn:microsoft.com/office/officeart/2008/layout/VerticalCurvedList"/>
    <dgm:cxn modelId="{525EBDAA-499C-4CA7-8761-B57BA7852A66}" type="presParOf" srcId="{EC7C29F2-E48D-49B2-8F3C-8CF882BAAE46}" destId="{4DACA730-C81C-4697-87A3-6CF51FAA60C5}" srcOrd="0" destOrd="0" presId="urn:microsoft.com/office/officeart/2008/layout/VerticalCurvedList"/>
    <dgm:cxn modelId="{7F41C8F0-8DAE-4F7D-A4F4-AF14806B5624}" type="presParOf" srcId="{4DACA730-C81C-4697-87A3-6CF51FAA60C5}" destId="{32594E5E-6164-46EE-8D62-2057AF3D682B}" srcOrd="0" destOrd="0" presId="urn:microsoft.com/office/officeart/2008/layout/VerticalCurvedList"/>
    <dgm:cxn modelId="{516E67D1-FCC1-4F0F-886C-A09EE06FA203}" type="presParOf" srcId="{32594E5E-6164-46EE-8D62-2057AF3D682B}" destId="{D4E5EBB4-4443-40BC-9DD5-049D8072D240}" srcOrd="0" destOrd="0" presId="urn:microsoft.com/office/officeart/2008/layout/VerticalCurvedList"/>
    <dgm:cxn modelId="{66DB0E4F-AA6D-48BB-AB44-D85DE337A881}" type="presParOf" srcId="{32594E5E-6164-46EE-8D62-2057AF3D682B}" destId="{4CCD4D92-CB6F-4FFF-924A-C5CEE4869F8D}" srcOrd="1" destOrd="0" presId="urn:microsoft.com/office/officeart/2008/layout/VerticalCurvedList"/>
    <dgm:cxn modelId="{F50900FF-52C3-4CEF-BE77-88B2578A8F29}" type="presParOf" srcId="{32594E5E-6164-46EE-8D62-2057AF3D682B}" destId="{906AA4CF-0ED2-4FF9-81BF-77B8079E4AA5}" srcOrd="2" destOrd="0" presId="urn:microsoft.com/office/officeart/2008/layout/VerticalCurvedList"/>
    <dgm:cxn modelId="{289A9D51-CA9D-4F18-9C13-E6C6AD65AF02}" type="presParOf" srcId="{32594E5E-6164-46EE-8D62-2057AF3D682B}" destId="{C4B01E35-4295-4EA2-9E5F-980532AB6CE5}" srcOrd="3" destOrd="0" presId="urn:microsoft.com/office/officeart/2008/layout/VerticalCurvedList"/>
    <dgm:cxn modelId="{47FEB92E-919F-467E-A8DB-24729373353D}" type="presParOf" srcId="{4DACA730-C81C-4697-87A3-6CF51FAA60C5}" destId="{F2738B41-2685-4679-BD58-CDECA3A82757}" srcOrd="1" destOrd="0" presId="urn:microsoft.com/office/officeart/2008/layout/VerticalCurvedList"/>
    <dgm:cxn modelId="{B66A5D3E-8E56-435E-9C9A-04753719962D}" type="presParOf" srcId="{4DACA730-C81C-4697-87A3-6CF51FAA60C5}" destId="{8D47F348-DFC3-43B3-86C2-7507DA9A4320}" srcOrd="2" destOrd="0" presId="urn:microsoft.com/office/officeart/2008/layout/VerticalCurvedList"/>
    <dgm:cxn modelId="{CFA3414E-CB8E-454D-947B-636E7342AD88}" type="presParOf" srcId="{8D47F348-DFC3-43B3-86C2-7507DA9A4320}" destId="{85B04281-9A45-4F2A-ADFB-2AFDD8F4A1E8}" srcOrd="0" destOrd="0" presId="urn:microsoft.com/office/officeart/2008/layout/VerticalCurvedList"/>
    <dgm:cxn modelId="{6D5D6E23-0C52-404A-B8FF-6CB977AEB433}" type="presParOf" srcId="{4DACA730-C81C-4697-87A3-6CF51FAA60C5}" destId="{043DF6E6-6ED5-42EE-AE88-E9CEBE165A8A}" srcOrd="3" destOrd="0" presId="urn:microsoft.com/office/officeart/2008/layout/VerticalCurvedList"/>
    <dgm:cxn modelId="{49E4DFA2-E679-40CB-BBB6-6A11EB74BFBF}" type="presParOf" srcId="{4DACA730-C81C-4697-87A3-6CF51FAA60C5}" destId="{59BFDC6B-B8EF-4F2B-9F84-6A77617E5623}" srcOrd="4" destOrd="0" presId="urn:microsoft.com/office/officeart/2008/layout/VerticalCurvedList"/>
    <dgm:cxn modelId="{488567ED-197E-45FD-BD21-E792A394D74E}" type="presParOf" srcId="{59BFDC6B-B8EF-4F2B-9F84-6A77617E5623}" destId="{297862ED-8CDE-4ECE-9964-09915C801F1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00E4B1-1183-4D06-A15A-F023BA95A22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7F42362-473E-47A6-B0DF-42526255F812}">
      <dgm:prSet phldrT="[Text]" custT="1"/>
      <dgm:spPr>
        <a:solidFill>
          <a:srgbClr val="004E7D"/>
        </a:solidFill>
        <a:ln>
          <a:solidFill>
            <a:srgbClr val="004E7D"/>
          </a:solidFill>
        </a:ln>
      </dgm:spPr>
      <dgm:t>
        <a:bodyPr/>
        <a:lstStyle/>
        <a:p>
          <a:r>
            <a:rPr lang="en-US" sz="3200" b="0" dirty="0">
              <a:latin typeface="Verdana" panose="020B0604030504040204" pitchFamily="34" charset="0"/>
              <a:ea typeface="Verdana" panose="020B0604030504040204" pitchFamily="34" charset="0"/>
              <a:cs typeface="Arial" panose="020B0604020202020204" pitchFamily="34" charset="0"/>
            </a:rPr>
            <a:t>Dependent</a:t>
          </a:r>
          <a:r>
            <a:rPr lang="en-US" sz="3200" b="0" dirty="0">
              <a:latin typeface="Verdana" panose="020B0604030504040204" pitchFamily="34" charset="0"/>
              <a:ea typeface="Verdana" panose="020B0604030504040204" pitchFamily="34" charset="0"/>
            </a:rPr>
            <a:t> Applicants</a:t>
          </a:r>
        </a:p>
      </dgm:t>
    </dgm:pt>
    <dgm:pt modelId="{351C16AD-2EDB-45DB-A994-712D09F2133E}" type="parTrans" cxnId="{DA5DCE2A-284F-4D04-A736-891F07BF1F27}">
      <dgm:prSet/>
      <dgm:spPr/>
      <dgm:t>
        <a:bodyPr/>
        <a:lstStyle/>
        <a:p>
          <a:endParaRPr lang="en-US"/>
        </a:p>
      </dgm:t>
    </dgm:pt>
    <dgm:pt modelId="{B133DF24-7AE4-49D1-B48D-50C07777023D}" type="sibTrans" cxnId="{DA5DCE2A-284F-4D04-A736-891F07BF1F27}">
      <dgm:prSet/>
      <dgm:spPr/>
      <dgm:t>
        <a:bodyPr/>
        <a:lstStyle/>
        <a:p>
          <a:endParaRPr lang="en-US"/>
        </a:p>
      </dgm:t>
    </dgm:pt>
    <dgm:pt modelId="{15017AAA-01F0-4156-AC32-A8B5772B0AB1}">
      <dgm:prSet phldrT="[Text]"/>
      <dgm:spPr/>
      <dgm:t>
        <a:bodyPr/>
        <a:lstStyle/>
        <a:p>
          <a:r>
            <a:rPr lang="en-US" b="0" i="0" dirty="0">
              <a:latin typeface="Arial" panose="020B0604020202020204" pitchFamily="34" charset="0"/>
              <a:cs typeface="Arial" panose="020B0604020202020204" pitchFamily="34" charset="0"/>
            </a:rPr>
            <a:t>Student</a:t>
          </a:r>
          <a:endParaRPr lang="en-US" dirty="0">
            <a:latin typeface="Arial" panose="020B0604020202020204" pitchFamily="34" charset="0"/>
            <a:cs typeface="Arial" panose="020B0604020202020204" pitchFamily="34" charset="0"/>
          </a:endParaRPr>
        </a:p>
      </dgm:t>
    </dgm:pt>
    <dgm:pt modelId="{CAC1EBAB-6309-432C-9C51-0B1BA30D0851}" type="parTrans" cxnId="{B784FCD0-2238-43C5-969B-CA28296FCEBB}">
      <dgm:prSet/>
      <dgm:spPr/>
      <dgm:t>
        <a:bodyPr/>
        <a:lstStyle/>
        <a:p>
          <a:endParaRPr lang="en-US"/>
        </a:p>
      </dgm:t>
    </dgm:pt>
    <dgm:pt modelId="{E833B775-2B0E-4239-AC9B-DD9536FBC027}" type="sibTrans" cxnId="{B784FCD0-2238-43C5-969B-CA28296FCEBB}">
      <dgm:prSet/>
      <dgm:spPr/>
      <dgm:t>
        <a:bodyPr/>
        <a:lstStyle/>
        <a:p>
          <a:endParaRPr lang="en-US"/>
        </a:p>
      </dgm:t>
    </dgm:pt>
    <dgm:pt modelId="{C83134BF-B898-46E8-BF4F-A85B7574998F}">
      <dgm:prSet phldrT="[Text]" custT="1"/>
      <dgm:spPr>
        <a:solidFill>
          <a:srgbClr val="004E7D"/>
        </a:solidFill>
        <a:ln>
          <a:solidFill>
            <a:srgbClr val="004E7D"/>
          </a:solidFill>
        </a:ln>
      </dgm:spPr>
      <dgm:t>
        <a:bodyPr/>
        <a:lstStyle/>
        <a:p>
          <a:r>
            <a:rPr lang="en-US" sz="3200" b="0" dirty="0">
              <a:latin typeface="Verdana" panose="020B0604030504040204" pitchFamily="34" charset="0"/>
              <a:ea typeface="Verdana" panose="020B0604030504040204" pitchFamily="34" charset="0"/>
              <a:cs typeface="Arial" panose="020B0604020202020204" pitchFamily="34" charset="0"/>
            </a:rPr>
            <a:t>Independent Applicants</a:t>
          </a:r>
        </a:p>
      </dgm:t>
    </dgm:pt>
    <dgm:pt modelId="{30D46085-BDAF-4ED2-B24F-9ECD4DE9F068}" type="parTrans" cxnId="{EAC934EA-F766-4B67-9A2E-A68B8B71818A}">
      <dgm:prSet/>
      <dgm:spPr/>
      <dgm:t>
        <a:bodyPr/>
        <a:lstStyle/>
        <a:p>
          <a:endParaRPr lang="en-US"/>
        </a:p>
      </dgm:t>
    </dgm:pt>
    <dgm:pt modelId="{E4A4BD3B-4AA4-45DC-8CC5-A253B452BE66}" type="sibTrans" cxnId="{EAC934EA-F766-4B67-9A2E-A68B8B71818A}">
      <dgm:prSet/>
      <dgm:spPr/>
      <dgm:t>
        <a:bodyPr/>
        <a:lstStyle/>
        <a:p>
          <a:endParaRPr lang="en-US"/>
        </a:p>
      </dgm:t>
    </dgm:pt>
    <dgm:pt modelId="{C2E95C79-0441-4F28-BB95-6AE5B9A7C3AC}">
      <dgm:prSet phldrT="[Text]"/>
      <dgm:spPr/>
      <dgm:t>
        <a:bodyPr/>
        <a:lstStyle/>
        <a:p>
          <a:r>
            <a:rPr lang="en-US" b="0" i="0" dirty="0">
              <a:latin typeface="Arial" panose="020B0604020202020204" pitchFamily="34" charset="0"/>
              <a:cs typeface="Arial" panose="020B0604020202020204" pitchFamily="34" charset="0"/>
            </a:rPr>
            <a:t>Parent (and spouse)</a:t>
          </a:r>
          <a:endParaRPr lang="en-US" dirty="0">
            <a:latin typeface="Arial" panose="020B0604020202020204" pitchFamily="34" charset="0"/>
            <a:cs typeface="Arial" panose="020B0604020202020204" pitchFamily="34" charset="0"/>
          </a:endParaRPr>
        </a:p>
      </dgm:t>
    </dgm:pt>
    <dgm:pt modelId="{AC72C50C-AFA0-4C49-AF4C-4EAA9ABE70D2}" type="parTrans" cxnId="{18F22CB5-A6C4-4010-928E-A6630E8192A6}">
      <dgm:prSet/>
      <dgm:spPr/>
      <dgm:t>
        <a:bodyPr/>
        <a:lstStyle/>
        <a:p>
          <a:endParaRPr lang="en-US"/>
        </a:p>
      </dgm:t>
    </dgm:pt>
    <dgm:pt modelId="{15779028-1A70-446D-959A-9D31ABD9C5D5}" type="sibTrans" cxnId="{18F22CB5-A6C4-4010-928E-A6630E8192A6}">
      <dgm:prSet/>
      <dgm:spPr/>
      <dgm:t>
        <a:bodyPr/>
        <a:lstStyle/>
        <a:p>
          <a:endParaRPr lang="en-US"/>
        </a:p>
      </dgm:t>
    </dgm:pt>
    <dgm:pt modelId="{84026B12-0D1A-45A1-A6D9-A9F2101FFA63}">
      <dgm:prSet phldrT="[Text]"/>
      <dgm:spPr/>
      <dgm:t>
        <a:bodyPr/>
        <a:lstStyle/>
        <a:p>
          <a:r>
            <a:rPr lang="en-US" b="0" i="0" dirty="0">
              <a:latin typeface="Arial" panose="020B0604020202020204" pitchFamily="34" charset="0"/>
              <a:cs typeface="Arial" panose="020B0604020202020204" pitchFamily="34" charset="0"/>
            </a:rPr>
            <a:t>Parent’s dependent children, even if they live apart from the parent because of college enrollment*</a:t>
          </a:r>
          <a:endParaRPr lang="en-US" dirty="0">
            <a:latin typeface="Arial" panose="020B0604020202020204" pitchFamily="34" charset="0"/>
            <a:cs typeface="Arial" panose="020B0604020202020204" pitchFamily="34" charset="0"/>
          </a:endParaRPr>
        </a:p>
      </dgm:t>
    </dgm:pt>
    <dgm:pt modelId="{1DD9E7BB-7F9A-4E53-BE1E-BD4E9B4D3DFE}" type="parTrans" cxnId="{D3C86372-CDE3-42B0-B156-3EDE0599A3A3}">
      <dgm:prSet/>
      <dgm:spPr/>
      <dgm:t>
        <a:bodyPr/>
        <a:lstStyle/>
        <a:p>
          <a:endParaRPr lang="en-US"/>
        </a:p>
      </dgm:t>
    </dgm:pt>
    <dgm:pt modelId="{F9D29980-C25E-43FD-9970-D68F144D4CA2}" type="sibTrans" cxnId="{D3C86372-CDE3-42B0-B156-3EDE0599A3A3}">
      <dgm:prSet/>
      <dgm:spPr/>
      <dgm:t>
        <a:bodyPr/>
        <a:lstStyle/>
        <a:p>
          <a:endParaRPr lang="en-US"/>
        </a:p>
      </dgm:t>
    </dgm:pt>
    <dgm:pt modelId="{FF5B5D2F-83F8-4E49-9BFB-9A607D04C250}">
      <dgm:prSet phldrT="[Text]"/>
      <dgm:spPr/>
      <dgm:t>
        <a:bodyPr/>
        <a:lstStyle/>
        <a:p>
          <a:r>
            <a:rPr lang="en-US" b="0" i="0" dirty="0">
              <a:latin typeface="Arial" panose="020B0604020202020204" pitchFamily="34" charset="0"/>
              <a:cs typeface="Arial" panose="020B0604020202020204" pitchFamily="34" charset="0"/>
            </a:rPr>
            <a:t>Other people if they live with the parent*</a:t>
          </a:r>
          <a:endParaRPr lang="en-US" dirty="0">
            <a:latin typeface="Arial" panose="020B0604020202020204" pitchFamily="34" charset="0"/>
            <a:cs typeface="Arial" panose="020B0604020202020204" pitchFamily="34" charset="0"/>
          </a:endParaRPr>
        </a:p>
      </dgm:t>
    </dgm:pt>
    <dgm:pt modelId="{55C57311-D095-41C8-B333-2CCE689C728B}" type="parTrans" cxnId="{55CAB7D5-8EE7-4E12-B41B-B314A85D0975}">
      <dgm:prSet/>
      <dgm:spPr/>
      <dgm:t>
        <a:bodyPr/>
        <a:lstStyle/>
        <a:p>
          <a:endParaRPr lang="en-US"/>
        </a:p>
      </dgm:t>
    </dgm:pt>
    <dgm:pt modelId="{BCD3FB08-12D2-4AD2-8906-DF168D2E047A}" type="sibTrans" cxnId="{55CAB7D5-8EE7-4E12-B41B-B314A85D0975}">
      <dgm:prSet/>
      <dgm:spPr/>
      <dgm:t>
        <a:bodyPr/>
        <a:lstStyle/>
        <a:p>
          <a:endParaRPr lang="en-US"/>
        </a:p>
      </dgm:t>
    </dgm:pt>
    <dgm:pt modelId="{719E02E7-CAC3-4F08-AC61-C7ECCFB7F0F8}">
      <dgm:prSet phldrT="[Text]" custT="1"/>
      <dgm:spPr/>
      <dgm:t>
        <a:bodyPr/>
        <a:lstStyle/>
        <a:p>
          <a:endParaRPr lang="en-US" sz="2800" dirty="0">
            <a:latin typeface="Arial" panose="020B0604020202020204" pitchFamily="34" charset="0"/>
            <a:cs typeface="Arial" panose="020B0604020202020204" pitchFamily="34" charset="0"/>
          </a:endParaRPr>
        </a:p>
      </dgm:t>
    </dgm:pt>
    <dgm:pt modelId="{E1BCE563-2813-45F6-AB98-116C69B0A2BF}" type="sibTrans" cxnId="{2875AA9F-E69A-45E3-B621-212BE8599BE4}">
      <dgm:prSet/>
      <dgm:spPr/>
      <dgm:t>
        <a:bodyPr/>
        <a:lstStyle/>
        <a:p>
          <a:endParaRPr lang="en-US"/>
        </a:p>
      </dgm:t>
    </dgm:pt>
    <dgm:pt modelId="{4C36D43F-7147-4DDA-98D5-ADCB1CC59137}" type="parTrans" cxnId="{2875AA9F-E69A-45E3-B621-212BE8599BE4}">
      <dgm:prSet/>
      <dgm:spPr/>
      <dgm:t>
        <a:bodyPr/>
        <a:lstStyle/>
        <a:p>
          <a:endParaRPr lang="en-US"/>
        </a:p>
      </dgm:t>
    </dgm:pt>
    <dgm:pt modelId="{4511C1AB-2293-40DE-8DD1-60AC369FD38E}" type="pres">
      <dgm:prSet presAssocID="{6F00E4B1-1183-4D06-A15A-F023BA95A229}" presName="Name0" presStyleCnt="0">
        <dgm:presLayoutVars>
          <dgm:dir/>
          <dgm:animLvl val="lvl"/>
          <dgm:resizeHandles val="exact"/>
        </dgm:presLayoutVars>
      </dgm:prSet>
      <dgm:spPr/>
    </dgm:pt>
    <dgm:pt modelId="{D3D4F1D1-80C3-4971-BDA0-40560D17AA29}" type="pres">
      <dgm:prSet presAssocID="{A7F42362-473E-47A6-B0DF-42526255F812}" presName="composite" presStyleCnt="0"/>
      <dgm:spPr/>
    </dgm:pt>
    <dgm:pt modelId="{E3927A4E-DACB-46FB-8463-79BD804CFC6B}" type="pres">
      <dgm:prSet presAssocID="{A7F42362-473E-47A6-B0DF-42526255F812}" presName="parTx" presStyleLbl="alignNode1" presStyleIdx="0" presStyleCnt="2">
        <dgm:presLayoutVars>
          <dgm:chMax val="0"/>
          <dgm:chPref val="0"/>
          <dgm:bulletEnabled val="1"/>
        </dgm:presLayoutVars>
      </dgm:prSet>
      <dgm:spPr/>
    </dgm:pt>
    <dgm:pt modelId="{2BA21036-4B8C-40C5-8FF0-121F2B2C66A9}" type="pres">
      <dgm:prSet presAssocID="{A7F42362-473E-47A6-B0DF-42526255F812}" presName="desTx" presStyleLbl="alignAccFollowNode1" presStyleIdx="0" presStyleCnt="2">
        <dgm:presLayoutVars>
          <dgm:bulletEnabled val="1"/>
        </dgm:presLayoutVars>
      </dgm:prSet>
      <dgm:spPr/>
    </dgm:pt>
    <dgm:pt modelId="{F10209B2-C591-4CC0-85D8-F8B7ECFB3E30}" type="pres">
      <dgm:prSet presAssocID="{B133DF24-7AE4-49D1-B48D-50C07777023D}" presName="space" presStyleCnt="0"/>
      <dgm:spPr/>
    </dgm:pt>
    <dgm:pt modelId="{C0A7E6F3-E21F-4E50-936C-8FA5DCB09F6D}" type="pres">
      <dgm:prSet presAssocID="{C83134BF-B898-46E8-BF4F-A85B7574998F}" presName="composite" presStyleCnt="0"/>
      <dgm:spPr/>
    </dgm:pt>
    <dgm:pt modelId="{636598F0-9671-4F1C-847D-66CCA666C8CE}" type="pres">
      <dgm:prSet presAssocID="{C83134BF-B898-46E8-BF4F-A85B7574998F}" presName="parTx" presStyleLbl="alignNode1" presStyleIdx="1" presStyleCnt="2">
        <dgm:presLayoutVars>
          <dgm:chMax val="0"/>
          <dgm:chPref val="0"/>
          <dgm:bulletEnabled val="1"/>
        </dgm:presLayoutVars>
      </dgm:prSet>
      <dgm:spPr/>
    </dgm:pt>
    <dgm:pt modelId="{2B6E9B78-BF9D-46EB-A786-3E066DE21680}" type="pres">
      <dgm:prSet presAssocID="{C83134BF-B898-46E8-BF4F-A85B7574998F}" presName="desTx" presStyleLbl="alignAccFollowNode1" presStyleIdx="1" presStyleCnt="2">
        <dgm:presLayoutVars>
          <dgm:bulletEnabled val="1"/>
        </dgm:presLayoutVars>
      </dgm:prSet>
      <dgm:spPr/>
    </dgm:pt>
  </dgm:ptLst>
  <dgm:cxnLst>
    <dgm:cxn modelId="{DA5DCE2A-284F-4D04-A736-891F07BF1F27}" srcId="{6F00E4B1-1183-4D06-A15A-F023BA95A229}" destId="{A7F42362-473E-47A6-B0DF-42526255F812}" srcOrd="0" destOrd="0" parTransId="{351C16AD-2EDB-45DB-A994-712D09F2133E}" sibTransId="{B133DF24-7AE4-49D1-B48D-50C07777023D}"/>
    <dgm:cxn modelId="{D3C86372-CDE3-42B0-B156-3EDE0599A3A3}" srcId="{A7F42362-473E-47A6-B0DF-42526255F812}" destId="{84026B12-0D1A-45A1-A6D9-A9F2101FFA63}" srcOrd="2" destOrd="0" parTransId="{1DD9E7BB-7F9A-4E53-BE1E-BD4E9B4D3DFE}" sibTransId="{F9D29980-C25E-43FD-9970-D68F144D4CA2}"/>
    <dgm:cxn modelId="{312BE991-D006-44D3-A8DD-B1F0189E321A}" type="presOf" srcId="{719E02E7-CAC3-4F08-AC61-C7ECCFB7F0F8}" destId="{2B6E9B78-BF9D-46EB-A786-3E066DE21680}" srcOrd="0" destOrd="0" presId="urn:microsoft.com/office/officeart/2005/8/layout/hList1"/>
    <dgm:cxn modelId="{2875AA9F-E69A-45E3-B621-212BE8599BE4}" srcId="{C83134BF-B898-46E8-BF4F-A85B7574998F}" destId="{719E02E7-CAC3-4F08-AC61-C7ECCFB7F0F8}" srcOrd="0" destOrd="0" parTransId="{4C36D43F-7147-4DDA-98D5-ADCB1CC59137}" sibTransId="{E1BCE563-2813-45F6-AB98-116C69B0A2BF}"/>
    <dgm:cxn modelId="{7650CDA4-1CAF-4CD7-B9FA-7DE1306B261B}" type="presOf" srcId="{6F00E4B1-1183-4D06-A15A-F023BA95A229}" destId="{4511C1AB-2293-40DE-8DD1-60AC369FD38E}" srcOrd="0" destOrd="0" presId="urn:microsoft.com/office/officeart/2005/8/layout/hList1"/>
    <dgm:cxn modelId="{18F22CB5-A6C4-4010-928E-A6630E8192A6}" srcId="{A7F42362-473E-47A6-B0DF-42526255F812}" destId="{C2E95C79-0441-4F28-BB95-6AE5B9A7C3AC}" srcOrd="1" destOrd="0" parTransId="{AC72C50C-AFA0-4C49-AF4C-4EAA9ABE70D2}" sibTransId="{15779028-1A70-446D-959A-9D31ABD9C5D5}"/>
    <dgm:cxn modelId="{6D33C4BA-A7FD-48E6-A9CE-D17D0BB025CA}" type="presOf" srcId="{A7F42362-473E-47A6-B0DF-42526255F812}" destId="{E3927A4E-DACB-46FB-8463-79BD804CFC6B}" srcOrd="0" destOrd="0" presId="urn:microsoft.com/office/officeart/2005/8/layout/hList1"/>
    <dgm:cxn modelId="{E69B2AC2-29F2-4FC8-9626-81D470B0219C}" type="presOf" srcId="{15017AAA-01F0-4156-AC32-A8B5772B0AB1}" destId="{2BA21036-4B8C-40C5-8FF0-121F2B2C66A9}" srcOrd="0" destOrd="0" presId="urn:microsoft.com/office/officeart/2005/8/layout/hList1"/>
    <dgm:cxn modelId="{3ECEACC3-61EC-4315-B156-F94747DB96A5}" type="presOf" srcId="{C83134BF-B898-46E8-BF4F-A85B7574998F}" destId="{636598F0-9671-4F1C-847D-66CCA666C8CE}" srcOrd="0" destOrd="0" presId="urn:microsoft.com/office/officeart/2005/8/layout/hList1"/>
    <dgm:cxn modelId="{B784FCD0-2238-43C5-969B-CA28296FCEBB}" srcId="{A7F42362-473E-47A6-B0DF-42526255F812}" destId="{15017AAA-01F0-4156-AC32-A8B5772B0AB1}" srcOrd="0" destOrd="0" parTransId="{CAC1EBAB-6309-432C-9C51-0B1BA30D0851}" sibTransId="{E833B775-2B0E-4239-AC9B-DD9536FBC027}"/>
    <dgm:cxn modelId="{55CAB7D5-8EE7-4E12-B41B-B314A85D0975}" srcId="{A7F42362-473E-47A6-B0DF-42526255F812}" destId="{FF5B5D2F-83F8-4E49-9BFB-9A607D04C250}" srcOrd="3" destOrd="0" parTransId="{55C57311-D095-41C8-B333-2CCE689C728B}" sibTransId="{BCD3FB08-12D2-4AD2-8906-DF168D2E047A}"/>
    <dgm:cxn modelId="{968BC7D8-ED71-43F2-A39E-D2BD9FC99B0D}" type="presOf" srcId="{84026B12-0D1A-45A1-A6D9-A9F2101FFA63}" destId="{2BA21036-4B8C-40C5-8FF0-121F2B2C66A9}" srcOrd="0" destOrd="2" presId="urn:microsoft.com/office/officeart/2005/8/layout/hList1"/>
    <dgm:cxn modelId="{EAC934EA-F766-4B67-9A2E-A68B8B71818A}" srcId="{6F00E4B1-1183-4D06-A15A-F023BA95A229}" destId="{C83134BF-B898-46E8-BF4F-A85B7574998F}" srcOrd="1" destOrd="0" parTransId="{30D46085-BDAF-4ED2-B24F-9ECD4DE9F068}" sibTransId="{E4A4BD3B-4AA4-45DC-8CC5-A253B452BE66}"/>
    <dgm:cxn modelId="{61D138F2-D16F-4202-AE6A-594B2939EF44}" type="presOf" srcId="{FF5B5D2F-83F8-4E49-9BFB-9A607D04C250}" destId="{2BA21036-4B8C-40C5-8FF0-121F2B2C66A9}" srcOrd="0" destOrd="3" presId="urn:microsoft.com/office/officeart/2005/8/layout/hList1"/>
    <dgm:cxn modelId="{4D4A62F4-A215-43F0-AF7B-680DB1670115}" type="presOf" srcId="{C2E95C79-0441-4F28-BB95-6AE5B9A7C3AC}" destId="{2BA21036-4B8C-40C5-8FF0-121F2B2C66A9}" srcOrd="0" destOrd="1" presId="urn:microsoft.com/office/officeart/2005/8/layout/hList1"/>
    <dgm:cxn modelId="{9EC1EFD0-133E-4814-AD4C-18492D3B1DEB}" type="presParOf" srcId="{4511C1AB-2293-40DE-8DD1-60AC369FD38E}" destId="{D3D4F1D1-80C3-4971-BDA0-40560D17AA29}" srcOrd="0" destOrd="0" presId="urn:microsoft.com/office/officeart/2005/8/layout/hList1"/>
    <dgm:cxn modelId="{E9906D5E-BC5B-4C3B-93A7-C36B7DC70C6E}" type="presParOf" srcId="{D3D4F1D1-80C3-4971-BDA0-40560D17AA29}" destId="{E3927A4E-DACB-46FB-8463-79BD804CFC6B}" srcOrd="0" destOrd="0" presId="urn:microsoft.com/office/officeart/2005/8/layout/hList1"/>
    <dgm:cxn modelId="{E5B5974D-1199-4BD1-BCFE-D0FB27FA6381}" type="presParOf" srcId="{D3D4F1D1-80C3-4971-BDA0-40560D17AA29}" destId="{2BA21036-4B8C-40C5-8FF0-121F2B2C66A9}" srcOrd="1" destOrd="0" presId="urn:microsoft.com/office/officeart/2005/8/layout/hList1"/>
    <dgm:cxn modelId="{3D4AF763-445A-4715-A036-226BE208A1B1}" type="presParOf" srcId="{4511C1AB-2293-40DE-8DD1-60AC369FD38E}" destId="{F10209B2-C591-4CC0-85D8-F8B7ECFB3E30}" srcOrd="1" destOrd="0" presId="urn:microsoft.com/office/officeart/2005/8/layout/hList1"/>
    <dgm:cxn modelId="{5C7D856D-2908-4190-9930-33573D355587}" type="presParOf" srcId="{4511C1AB-2293-40DE-8DD1-60AC369FD38E}" destId="{C0A7E6F3-E21F-4E50-936C-8FA5DCB09F6D}" srcOrd="2" destOrd="0" presId="urn:microsoft.com/office/officeart/2005/8/layout/hList1"/>
    <dgm:cxn modelId="{375CC238-6FE8-4824-A218-9118073B0C8C}" type="presParOf" srcId="{C0A7E6F3-E21F-4E50-936C-8FA5DCB09F6D}" destId="{636598F0-9671-4F1C-847D-66CCA666C8CE}" srcOrd="0" destOrd="0" presId="urn:microsoft.com/office/officeart/2005/8/layout/hList1"/>
    <dgm:cxn modelId="{9A405021-79C6-4416-AF33-98B9FD3BED9B}" type="presParOf" srcId="{C0A7E6F3-E21F-4E50-936C-8FA5DCB09F6D}" destId="{2B6E9B78-BF9D-46EB-A786-3E066DE2168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5010D-B9FB-441C-816F-969633BB2F10}">
      <dsp:nvSpPr>
        <dsp:cNvPr id="0" name=""/>
        <dsp:cNvSpPr/>
      </dsp:nvSpPr>
      <dsp:spPr>
        <a:xfrm>
          <a:off x="739183" y="-2"/>
          <a:ext cx="3678287" cy="3646237"/>
        </a:xfrm>
        <a:prstGeom prst="pie">
          <a:avLst>
            <a:gd name="adj1" fmla="val 16200000"/>
            <a:gd name="adj2" fmla="val 0"/>
          </a:avLst>
        </a:prstGeom>
        <a:solidFill>
          <a:srgbClr val="B5CC4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r" defTabSz="800100">
            <a:lnSpc>
              <a:spcPct val="90000"/>
            </a:lnSpc>
            <a:spcBef>
              <a:spcPct val="0"/>
            </a:spcBef>
            <a:spcAft>
              <a:spcPct val="35000"/>
            </a:spcAft>
            <a:buNone/>
          </a:pPr>
          <a:r>
            <a:rPr lang="en-US" sz="1800" b="0" kern="1200" dirty="0">
              <a:latin typeface="Arial" panose="020B0604020202020204" pitchFamily="34" charset="0"/>
              <a:cs typeface="Arial" panose="020B0604020202020204" pitchFamily="34" charset="0"/>
            </a:rPr>
            <a:t>Scholarships</a:t>
          </a:r>
        </a:p>
      </dsp:txBody>
      <dsp:txXfrm>
        <a:off x="2620364" y="674551"/>
        <a:ext cx="1357463" cy="1085189"/>
      </dsp:txXfrm>
    </dsp:sp>
    <dsp:sp modelId="{12A9E0E2-F062-49BB-8602-5660ED6764EF}">
      <dsp:nvSpPr>
        <dsp:cNvPr id="0" name=""/>
        <dsp:cNvSpPr/>
      </dsp:nvSpPr>
      <dsp:spPr>
        <a:xfrm>
          <a:off x="812383" y="84045"/>
          <a:ext cx="3606693" cy="3559197"/>
        </a:xfrm>
        <a:prstGeom prst="pie">
          <a:avLst>
            <a:gd name="adj1" fmla="val 0"/>
            <a:gd name="adj2" fmla="val 54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Arial" panose="020B0604020202020204" pitchFamily="34" charset="0"/>
              <a:cs typeface="Arial" panose="020B0604020202020204" pitchFamily="34" charset="0"/>
            </a:rPr>
            <a:t>Grants</a:t>
          </a:r>
        </a:p>
      </dsp:txBody>
      <dsp:txXfrm>
        <a:off x="2680135" y="1927201"/>
        <a:ext cx="1331041" cy="1059285"/>
      </dsp:txXfrm>
    </dsp:sp>
    <dsp:sp modelId="{D437C0E5-3883-4F51-8AF0-A5736AFED719}">
      <dsp:nvSpPr>
        <dsp:cNvPr id="0" name=""/>
        <dsp:cNvSpPr/>
      </dsp:nvSpPr>
      <dsp:spPr>
        <a:xfrm>
          <a:off x="764491" y="95698"/>
          <a:ext cx="3674753" cy="3531138"/>
        </a:xfrm>
        <a:prstGeom prst="pie">
          <a:avLst>
            <a:gd name="adj1" fmla="val 5400000"/>
            <a:gd name="adj2" fmla="val 10800000"/>
          </a:avLst>
        </a:prstGeom>
        <a:solidFill>
          <a:srgbClr val="FA9B3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Arial" panose="020B0604020202020204" pitchFamily="34" charset="0"/>
              <a:cs typeface="Arial" panose="020B0604020202020204" pitchFamily="34" charset="0"/>
            </a:rPr>
            <a:t>Work-Study Employment</a:t>
          </a:r>
        </a:p>
      </dsp:txBody>
      <dsp:txXfrm>
        <a:off x="1180088" y="1924323"/>
        <a:ext cx="1356159" cy="1050934"/>
      </dsp:txXfrm>
    </dsp:sp>
    <dsp:sp modelId="{9229149F-801D-4F67-9D73-4C2AACCF82D7}">
      <dsp:nvSpPr>
        <dsp:cNvPr id="0" name=""/>
        <dsp:cNvSpPr/>
      </dsp:nvSpPr>
      <dsp:spPr>
        <a:xfrm>
          <a:off x="745435" y="12573"/>
          <a:ext cx="3740589" cy="3702141"/>
        </a:xfrm>
        <a:prstGeom prst="pie">
          <a:avLst>
            <a:gd name="adj1" fmla="val 10800000"/>
            <a:gd name="adj2" fmla="val 1620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Arial" panose="020B0604020202020204" pitchFamily="34" charset="0"/>
              <a:cs typeface="Arial" panose="020B0604020202020204" pitchFamily="34" charset="0"/>
            </a:rPr>
            <a:t>Loans</a:t>
          </a:r>
        </a:p>
      </dsp:txBody>
      <dsp:txXfrm>
        <a:off x="1168478" y="695706"/>
        <a:ext cx="1380455" cy="11018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CD4D92-CB6F-4FFF-924A-C5CEE4869F8D}">
      <dsp:nvSpPr>
        <dsp:cNvPr id="0" name=""/>
        <dsp:cNvSpPr/>
      </dsp:nvSpPr>
      <dsp:spPr>
        <a:xfrm>
          <a:off x="-3960528" y="-612327"/>
          <a:ext cx="4753300" cy="4753300"/>
        </a:xfrm>
        <a:prstGeom prst="blockArc">
          <a:avLst>
            <a:gd name="adj1" fmla="val 18900000"/>
            <a:gd name="adj2" fmla="val 2700000"/>
            <a:gd name="adj3" fmla="val 454"/>
          </a:avLst>
        </a:prstGeom>
        <a:noFill/>
        <a:ln w="25400" cap="flat" cmpd="sng" algn="ctr">
          <a:solidFill>
            <a:srgbClr val="005B99"/>
          </a:solidFill>
          <a:prstDash val="solid"/>
        </a:ln>
        <a:effectLst/>
      </dsp:spPr>
      <dsp:style>
        <a:lnRef idx="2">
          <a:scrgbClr r="0" g="0" b="0"/>
        </a:lnRef>
        <a:fillRef idx="0">
          <a:scrgbClr r="0" g="0" b="0"/>
        </a:fillRef>
        <a:effectRef idx="0">
          <a:scrgbClr r="0" g="0" b="0"/>
        </a:effectRef>
        <a:fontRef idx="minor"/>
      </dsp:style>
    </dsp:sp>
    <dsp:sp modelId="{F2738B41-2685-4679-BD58-CDECA3A82757}">
      <dsp:nvSpPr>
        <dsp:cNvPr id="0" name=""/>
        <dsp:cNvSpPr/>
      </dsp:nvSpPr>
      <dsp:spPr>
        <a:xfrm>
          <a:off x="648653" y="504102"/>
          <a:ext cx="6368533" cy="1008063"/>
        </a:xfrm>
        <a:prstGeom prst="rect">
          <a:avLst/>
        </a:prstGeom>
        <a:solidFill>
          <a:srgbClr val="DE7E2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50"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Arial" panose="020B0604020202020204" pitchFamily="34" charset="0"/>
              <a:cs typeface="Arial" panose="020B0604020202020204" pitchFamily="34" charset="0"/>
            </a:rPr>
            <a:t>Online FAFSA</a:t>
          </a:r>
        </a:p>
      </dsp:txBody>
      <dsp:txXfrm>
        <a:off x="648653" y="504102"/>
        <a:ext cx="6368533" cy="1008063"/>
      </dsp:txXfrm>
    </dsp:sp>
    <dsp:sp modelId="{85B04281-9A45-4F2A-ADFB-2AFDD8F4A1E8}">
      <dsp:nvSpPr>
        <dsp:cNvPr id="0" name=""/>
        <dsp:cNvSpPr/>
      </dsp:nvSpPr>
      <dsp:spPr>
        <a:xfrm>
          <a:off x="18613" y="378094"/>
          <a:ext cx="1260079" cy="1260079"/>
        </a:xfrm>
        <a:prstGeom prst="ellipse">
          <a:avLst/>
        </a:prstGeom>
        <a:solidFill>
          <a:schemeClr val="lt1">
            <a:hueOff val="0"/>
            <a:satOff val="0"/>
            <a:lumOff val="0"/>
            <a:alphaOff val="0"/>
          </a:schemeClr>
        </a:solidFill>
        <a:ln w="25400" cap="flat" cmpd="sng" algn="ctr">
          <a:solidFill>
            <a:srgbClr val="004E7D"/>
          </a:solidFill>
          <a:prstDash val="solid"/>
        </a:ln>
        <a:effectLst/>
      </dsp:spPr>
      <dsp:style>
        <a:lnRef idx="2">
          <a:scrgbClr r="0" g="0" b="0"/>
        </a:lnRef>
        <a:fillRef idx="1">
          <a:scrgbClr r="0" g="0" b="0"/>
        </a:fillRef>
        <a:effectRef idx="0">
          <a:scrgbClr r="0" g="0" b="0"/>
        </a:effectRef>
        <a:fontRef idx="minor"/>
      </dsp:style>
    </dsp:sp>
    <dsp:sp modelId="{043DF6E6-6ED5-42EE-AE88-E9CEBE165A8A}">
      <dsp:nvSpPr>
        <dsp:cNvPr id="0" name=""/>
        <dsp:cNvSpPr/>
      </dsp:nvSpPr>
      <dsp:spPr>
        <a:xfrm>
          <a:off x="648653" y="2016480"/>
          <a:ext cx="6368533" cy="1008063"/>
        </a:xfrm>
        <a:prstGeom prst="rect">
          <a:avLst/>
        </a:prstGeom>
        <a:solidFill>
          <a:srgbClr val="6DBE4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50"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Arial" panose="020B0604020202020204" pitchFamily="34" charset="0"/>
              <a:cs typeface="Arial" panose="020B0604020202020204" pitchFamily="34" charset="0"/>
            </a:rPr>
            <a:t>PDF FAFSA</a:t>
          </a:r>
        </a:p>
      </dsp:txBody>
      <dsp:txXfrm>
        <a:off x="648653" y="2016480"/>
        <a:ext cx="6368533" cy="1008063"/>
      </dsp:txXfrm>
    </dsp:sp>
    <dsp:sp modelId="{297862ED-8CDE-4ECE-9964-09915C801F19}">
      <dsp:nvSpPr>
        <dsp:cNvPr id="0" name=""/>
        <dsp:cNvSpPr/>
      </dsp:nvSpPr>
      <dsp:spPr>
        <a:xfrm>
          <a:off x="18613" y="1890472"/>
          <a:ext cx="1260079" cy="1260079"/>
        </a:xfrm>
        <a:prstGeom prst="ellipse">
          <a:avLst/>
        </a:prstGeom>
        <a:solidFill>
          <a:schemeClr val="lt1">
            <a:hueOff val="0"/>
            <a:satOff val="0"/>
            <a:lumOff val="0"/>
            <a:alphaOff val="0"/>
          </a:schemeClr>
        </a:solidFill>
        <a:ln w="25400" cap="flat" cmpd="sng" algn="ctr">
          <a:solidFill>
            <a:srgbClr val="004E7D"/>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927A4E-DACB-46FB-8463-79BD804CFC6B}">
      <dsp:nvSpPr>
        <dsp:cNvPr id="0" name=""/>
        <dsp:cNvSpPr/>
      </dsp:nvSpPr>
      <dsp:spPr>
        <a:xfrm>
          <a:off x="32" y="64110"/>
          <a:ext cx="3097820" cy="1166159"/>
        </a:xfrm>
        <a:prstGeom prst="rect">
          <a:avLst/>
        </a:prstGeom>
        <a:solidFill>
          <a:srgbClr val="004E7D"/>
        </a:solidFill>
        <a:ln w="25400" cap="flat" cmpd="sng" algn="ctr">
          <a:solidFill>
            <a:srgbClr val="004E7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Verdana" panose="020B0604030504040204" pitchFamily="34" charset="0"/>
              <a:ea typeface="Verdana" panose="020B0604030504040204" pitchFamily="34" charset="0"/>
              <a:cs typeface="Arial" panose="020B0604020202020204" pitchFamily="34" charset="0"/>
            </a:rPr>
            <a:t>Dependent</a:t>
          </a:r>
          <a:r>
            <a:rPr lang="en-US" sz="3200" b="0" kern="1200" dirty="0">
              <a:latin typeface="Verdana" panose="020B0604030504040204" pitchFamily="34" charset="0"/>
              <a:ea typeface="Verdana" panose="020B0604030504040204" pitchFamily="34" charset="0"/>
            </a:rPr>
            <a:t> Applicants</a:t>
          </a:r>
        </a:p>
      </dsp:txBody>
      <dsp:txXfrm>
        <a:off x="32" y="64110"/>
        <a:ext cx="3097820" cy="1166159"/>
      </dsp:txXfrm>
    </dsp:sp>
    <dsp:sp modelId="{2BA21036-4B8C-40C5-8FF0-121F2B2C66A9}">
      <dsp:nvSpPr>
        <dsp:cNvPr id="0" name=""/>
        <dsp:cNvSpPr/>
      </dsp:nvSpPr>
      <dsp:spPr>
        <a:xfrm>
          <a:off x="32" y="1230269"/>
          <a:ext cx="3097820" cy="20203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0" i="0" kern="1200" dirty="0">
              <a:latin typeface="Arial" panose="020B0604020202020204" pitchFamily="34" charset="0"/>
              <a:cs typeface="Arial" panose="020B0604020202020204" pitchFamily="34" charset="0"/>
            </a:rPr>
            <a:t>Student</a:t>
          </a:r>
          <a:endParaRPr lang="en-US"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b="0" i="0" kern="1200" dirty="0">
              <a:latin typeface="Arial" panose="020B0604020202020204" pitchFamily="34" charset="0"/>
              <a:cs typeface="Arial" panose="020B0604020202020204" pitchFamily="34" charset="0"/>
            </a:rPr>
            <a:t>Parent (and spouse)</a:t>
          </a:r>
          <a:endParaRPr lang="en-US"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b="0" i="0" kern="1200" dirty="0">
              <a:latin typeface="Arial" panose="020B0604020202020204" pitchFamily="34" charset="0"/>
              <a:cs typeface="Arial" panose="020B0604020202020204" pitchFamily="34" charset="0"/>
            </a:rPr>
            <a:t>Parent’s dependent children, even if they live apart from the parent because of college enrollment*</a:t>
          </a:r>
          <a:endParaRPr lang="en-US"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b="0" i="0" kern="1200" dirty="0">
              <a:latin typeface="Arial" panose="020B0604020202020204" pitchFamily="34" charset="0"/>
              <a:cs typeface="Arial" panose="020B0604020202020204" pitchFamily="34" charset="0"/>
            </a:rPr>
            <a:t>Other people if they live with the parent*</a:t>
          </a:r>
          <a:endParaRPr lang="en-US" sz="1600" kern="1200" dirty="0">
            <a:latin typeface="Arial" panose="020B0604020202020204" pitchFamily="34" charset="0"/>
            <a:cs typeface="Arial" panose="020B0604020202020204" pitchFamily="34" charset="0"/>
          </a:endParaRPr>
        </a:p>
      </dsp:txBody>
      <dsp:txXfrm>
        <a:off x="32" y="1230269"/>
        <a:ext cx="3097820" cy="2020320"/>
      </dsp:txXfrm>
    </dsp:sp>
    <dsp:sp modelId="{636598F0-9671-4F1C-847D-66CCA666C8CE}">
      <dsp:nvSpPr>
        <dsp:cNvPr id="0" name=""/>
        <dsp:cNvSpPr/>
      </dsp:nvSpPr>
      <dsp:spPr>
        <a:xfrm>
          <a:off x="3531547" y="64110"/>
          <a:ext cx="3097820" cy="1166159"/>
        </a:xfrm>
        <a:prstGeom prst="rect">
          <a:avLst/>
        </a:prstGeom>
        <a:solidFill>
          <a:srgbClr val="004E7D"/>
        </a:solidFill>
        <a:ln w="25400" cap="flat" cmpd="sng" algn="ctr">
          <a:solidFill>
            <a:srgbClr val="004E7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Verdana" panose="020B0604030504040204" pitchFamily="34" charset="0"/>
              <a:ea typeface="Verdana" panose="020B0604030504040204" pitchFamily="34" charset="0"/>
              <a:cs typeface="Arial" panose="020B0604020202020204" pitchFamily="34" charset="0"/>
            </a:rPr>
            <a:t>Independent Applicants</a:t>
          </a:r>
        </a:p>
      </dsp:txBody>
      <dsp:txXfrm>
        <a:off x="3531547" y="64110"/>
        <a:ext cx="3097820" cy="1166159"/>
      </dsp:txXfrm>
    </dsp:sp>
    <dsp:sp modelId="{2B6E9B78-BF9D-46EB-A786-3E066DE21680}">
      <dsp:nvSpPr>
        <dsp:cNvPr id="0" name=""/>
        <dsp:cNvSpPr/>
      </dsp:nvSpPr>
      <dsp:spPr>
        <a:xfrm>
          <a:off x="3531547" y="1230269"/>
          <a:ext cx="3097820" cy="20203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endParaRPr lang="en-US" sz="2800" kern="1200" dirty="0">
            <a:latin typeface="Arial" panose="020B0604020202020204" pitchFamily="34" charset="0"/>
            <a:cs typeface="Arial" panose="020B0604020202020204" pitchFamily="34" charset="0"/>
          </a:endParaRPr>
        </a:p>
      </dsp:txBody>
      <dsp:txXfrm>
        <a:off x="3531547" y="1230269"/>
        <a:ext cx="3097820" cy="202032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2397FE8E-388B-4308-AAB7-19B71DD5DB4B}" type="datetimeFigureOut">
              <a:rPr lang="en-US" smtClean="0"/>
              <a:t>9/24/2024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110653F2-4B22-42C0-B04D-8A4A441E9F0D}" type="slidenum">
              <a:rPr lang="en-US" smtClean="0"/>
              <a:t>‹#›</a:t>
            </a:fld>
            <a:endParaRPr lang="en-US"/>
          </a:p>
        </p:txBody>
      </p:sp>
    </p:spTree>
    <p:extLst>
      <p:ext uri="{BB962C8B-B14F-4D97-AF65-F5344CB8AC3E}">
        <p14:creationId xmlns:p14="http://schemas.microsoft.com/office/powerpoint/2010/main" val="30317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1</a:t>
            </a:fld>
            <a:endParaRPr lang="en-US"/>
          </a:p>
        </p:txBody>
      </p:sp>
    </p:spTree>
    <p:extLst>
      <p:ext uri="{BB962C8B-B14F-4D97-AF65-F5344CB8AC3E}">
        <p14:creationId xmlns:p14="http://schemas.microsoft.com/office/powerpoint/2010/main" val="2495848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2</a:t>
            </a:fld>
            <a:endParaRPr lang="en-US"/>
          </a:p>
        </p:txBody>
      </p:sp>
    </p:spTree>
    <p:extLst>
      <p:ext uri="{BB962C8B-B14F-4D97-AF65-F5344CB8AC3E}">
        <p14:creationId xmlns:p14="http://schemas.microsoft.com/office/powerpoint/2010/main" val="3800103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3</a:t>
            </a:fld>
            <a:endParaRPr lang="en-US"/>
          </a:p>
        </p:txBody>
      </p:sp>
    </p:spTree>
    <p:extLst>
      <p:ext uri="{BB962C8B-B14F-4D97-AF65-F5344CB8AC3E}">
        <p14:creationId xmlns:p14="http://schemas.microsoft.com/office/powerpoint/2010/main" val="2212981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COA is an estimate of the expenses students can expect to incur while attending university or college. There are five elements included in a COA: tuition and fees, housing </a:t>
            </a:r>
            <a:r>
              <a:rPr lang="en-US"/>
              <a:t>and food, </a:t>
            </a:r>
            <a:r>
              <a:rPr lang="en-US" dirty="0"/>
              <a:t>books and supplies, miscellaneous costs, and transportation. Each student’s actual expenses will differ depending on personal choices, residency, and/or enrollment. </a:t>
            </a:r>
          </a:p>
        </p:txBody>
      </p:sp>
      <p:sp>
        <p:nvSpPr>
          <p:cNvPr id="4" name="Slide Number Placeholder 3"/>
          <p:cNvSpPr>
            <a:spLocks noGrp="1"/>
          </p:cNvSpPr>
          <p:nvPr>
            <p:ph type="sldNum" sz="quarter" idx="5"/>
          </p:nvPr>
        </p:nvSpPr>
        <p:spPr/>
        <p:txBody>
          <a:bodyPr/>
          <a:lstStyle/>
          <a:p>
            <a:fld id="{110653F2-4B22-42C0-B04D-8A4A441E9F0D}" type="slidenum">
              <a:rPr lang="en-US" smtClean="0"/>
              <a:t>4</a:t>
            </a:fld>
            <a:endParaRPr lang="en-US"/>
          </a:p>
        </p:txBody>
      </p:sp>
    </p:spTree>
    <p:extLst>
      <p:ext uri="{BB962C8B-B14F-4D97-AF65-F5344CB8AC3E}">
        <p14:creationId xmlns:p14="http://schemas.microsoft.com/office/powerpoint/2010/main" val="1202846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of attendance is different for each one.   This way you can compare the three more effectively.  Your financial aid package at the private school might be more substantial, but generally so is the cost.  When you use a tool like this one, you can also compare the costs and see just how far your financial aid will go.</a:t>
            </a:r>
            <a:endParaRPr lang="en-US" b="1" dirty="0"/>
          </a:p>
        </p:txBody>
      </p:sp>
      <p:sp>
        <p:nvSpPr>
          <p:cNvPr id="4" name="Slide Number Placeholder 3"/>
          <p:cNvSpPr>
            <a:spLocks noGrp="1"/>
          </p:cNvSpPr>
          <p:nvPr>
            <p:ph type="sldNum" sz="quarter" idx="5"/>
          </p:nvPr>
        </p:nvSpPr>
        <p:spPr/>
        <p:txBody>
          <a:bodyPr/>
          <a:lstStyle/>
          <a:p>
            <a:fld id="{110653F2-4B22-42C0-B04D-8A4A441E9F0D}" type="slidenum">
              <a:rPr lang="en-US" smtClean="0"/>
              <a:t>5</a:t>
            </a:fld>
            <a:endParaRPr lang="en-US"/>
          </a:p>
        </p:txBody>
      </p:sp>
    </p:spTree>
    <p:extLst>
      <p:ext uri="{BB962C8B-B14F-4D97-AF65-F5344CB8AC3E}">
        <p14:creationId xmlns:p14="http://schemas.microsoft.com/office/powerpoint/2010/main" val="21874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Student Aid Index (SAI) is an eligibility index number that a college's or career school's financial aid office uses to determine how much federal student aid the student would receive if the student attended the school. This number results from the information that the student provides in their FAFSA</a:t>
            </a:r>
            <a:r>
              <a:rPr lang="en-US" sz="1200" b="0" i="0" kern="1200" baseline="300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form.</a:t>
            </a:r>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6</a:t>
            </a:fld>
            <a:endParaRPr lang="en-US"/>
          </a:p>
        </p:txBody>
      </p:sp>
    </p:spTree>
    <p:extLst>
      <p:ext uri="{BB962C8B-B14F-4D97-AF65-F5344CB8AC3E}">
        <p14:creationId xmlns:p14="http://schemas.microsoft.com/office/powerpoint/2010/main" val="1201530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 I N A N C I A L N E </a:t>
            </a:r>
            <a:r>
              <a:rPr lang="en-US" dirty="0" err="1"/>
              <a:t>E</a:t>
            </a:r>
            <a:r>
              <a:rPr lang="en-US" dirty="0"/>
              <a:t> D : The SAI and other resources are subtracted from the COA in order to determine “financial need”. The Office of Financial Aid provides a financial aid package consisting of aid based upon students’ eligibility and availability of funds. Financial aid cannot exceed the cost of attendance in most instances. </a:t>
            </a:r>
          </a:p>
        </p:txBody>
      </p:sp>
      <p:sp>
        <p:nvSpPr>
          <p:cNvPr id="4" name="Slide Number Placeholder 3"/>
          <p:cNvSpPr>
            <a:spLocks noGrp="1"/>
          </p:cNvSpPr>
          <p:nvPr>
            <p:ph type="sldNum" sz="quarter" idx="5"/>
          </p:nvPr>
        </p:nvSpPr>
        <p:spPr/>
        <p:txBody>
          <a:bodyPr/>
          <a:lstStyle/>
          <a:p>
            <a:fld id="{110653F2-4B22-42C0-B04D-8A4A441E9F0D}" type="slidenum">
              <a:rPr lang="en-US" smtClean="0"/>
              <a:t>7</a:t>
            </a:fld>
            <a:endParaRPr lang="en-US"/>
          </a:p>
        </p:txBody>
      </p:sp>
    </p:spTree>
    <p:extLst>
      <p:ext uri="{BB962C8B-B14F-4D97-AF65-F5344CB8AC3E}">
        <p14:creationId xmlns:p14="http://schemas.microsoft.com/office/powerpoint/2010/main" val="1890425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basic types of financial aid: grants, scholarships, work-study, and loans. Grants and scholarships are considered “gift aid” and are not generally required to be repaid, work-study is paid to students based on employment, and loans are funds that must be repaid with interest.</a:t>
            </a:r>
          </a:p>
          <a:p>
            <a:r>
              <a:rPr lang="en-US" dirty="0"/>
              <a:t>Federal Pell Grant</a:t>
            </a:r>
          </a:p>
          <a:p>
            <a:r>
              <a:rPr lang="en-US" dirty="0"/>
              <a:t>Federal Supplemental Education Opportunity Grant</a:t>
            </a:r>
          </a:p>
          <a:p>
            <a:r>
              <a:rPr lang="en-US" dirty="0"/>
              <a:t>Work-Study: This award is available to qualifying undergraduate students who demonstrate financial need as determined by EFC. Work-study funds are limited; for consideration, students must submit their FAFSA by the December 1 priority FAFSA filing date. After accepting the offered award, students may earn up to the awarded amount during the academic year. Upon obtaining employment the student’s work schedule is arranged with the student’s supervisor. </a:t>
            </a:r>
          </a:p>
          <a:p>
            <a:r>
              <a:rPr lang="en-US" dirty="0"/>
              <a:t>Direct Stafford Loans; Subsidized and Unsubsidized</a:t>
            </a:r>
          </a:p>
          <a:p>
            <a:r>
              <a:rPr lang="en-US" dirty="0"/>
              <a:t>Parent Plus Loan: Available to parents of dependent undergraduate students who are enrolled at least half-time in a degree seeking program. Either biological or adoptive parents may borrow on behalf of a student; stepparents may only borrow if their information was provided on the FAFSA. The parent borrower must pass a credit check conducted by the U.S. Department of Education. The parent may borrow up to the student’s remaining COA after financial aid and other resources have been subtracted. Interested parents should begin the application process at studentaid.gov. Parents who wish to apply for a Parent PLUS loan may do so no earlier than July 1 for the upcoming fall term. Additional information is available on the Federal Direct Parent PLUS Loan section of our website.</a:t>
            </a:r>
          </a:p>
          <a:p>
            <a:r>
              <a:rPr lang="en-US" dirty="0"/>
              <a:t>Alternative/ P R I VAT E L O A N : Private loans are credit-based loans for undergraduate students/parents who are seeking additional financial assistance. These loans can vary in terms, conditions, interest rates, and eligibility requirements. We strongly encourage students and parents to exhaust all other financial aid options before applying for alternative/ private loans</a:t>
            </a:r>
          </a:p>
        </p:txBody>
      </p:sp>
      <p:sp>
        <p:nvSpPr>
          <p:cNvPr id="4" name="Slide Number Placeholder 3"/>
          <p:cNvSpPr>
            <a:spLocks noGrp="1"/>
          </p:cNvSpPr>
          <p:nvPr>
            <p:ph type="sldNum" sz="quarter" idx="5"/>
          </p:nvPr>
        </p:nvSpPr>
        <p:spPr/>
        <p:txBody>
          <a:bodyPr/>
          <a:lstStyle/>
          <a:p>
            <a:fld id="{110653F2-4B22-42C0-B04D-8A4A441E9F0D}" type="slidenum">
              <a:rPr lang="en-US" smtClean="0"/>
              <a:t>8</a:t>
            </a:fld>
            <a:endParaRPr lang="en-US"/>
          </a:p>
        </p:txBody>
      </p:sp>
    </p:spTree>
    <p:extLst>
      <p:ext uri="{BB962C8B-B14F-4D97-AF65-F5344CB8AC3E}">
        <p14:creationId xmlns:p14="http://schemas.microsoft.com/office/powerpoint/2010/main" val="4187221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Common resources are outside scholarships, ROTC, AmeriCorps proceeds, tuition and/or fee waivers, athletic grants, Vocational Rehab, Resident Assistant programs, </a:t>
            </a:r>
            <a:r>
              <a:rPr lang="en-US" dirty="0" err="1"/>
              <a:t>etc</a:t>
            </a:r>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9</a:t>
            </a:fld>
            <a:endParaRPr lang="en-US"/>
          </a:p>
        </p:txBody>
      </p:sp>
    </p:spTree>
    <p:extLst>
      <p:ext uri="{BB962C8B-B14F-4D97-AF65-F5344CB8AC3E}">
        <p14:creationId xmlns:p14="http://schemas.microsoft.com/office/powerpoint/2010/main" val="3464879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latest that we are hearing from the US Department of Education, in regards to the 25/26 FAFSA release date, is that they will go with a soft release in October, and it will be fully released by December 1, if not before.  It is my understanding that this soft opening means that certain people who have an active FSA ID will be invited to complete their 25-26 FAFSA as soon as October 1.  If I were filing the FAFSA with my daughter this year, I would wait until December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to file the FAFSA.  Wait until after the full release to file, when they have supposedly gotten all of the kinks out.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10</a:t>
            </a:fld>
            <a:endParaRPr lang="en-US"/>
          </a:p>
        </p:txBody>
      </p:sp>
    </p:spTree>
    <p:extLst>
      <p:ext uri="{BB962C8B-B14F-4D97-AF65-F5344CB8AC3E}">
        <p14:creationId xmlns:p14="http://schemas.microsoft.com/office/powerpoint/2010/main" val="4243007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have a valid Social Security number (with the exception of students from the Republic of the Marshall Islands, Federated States of Micronesia, or the Republic of Palau</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enrolling in an eligible career pathway program and meeting one of the "</a:t>
            </a:r>
            <a:r>
              <a:rPr lang="en-US" dirty="0" err="1"/>
              <a:t>ability-tobenefit</a:t>
            </a:r>
            <a:r>
              <a:rPr lang="en-US" dirty="0"/>
              <a:t>" alternatives can apply in certain situations including for non-U.S. citizens, students with criminal convictions, and students with intellectual disabilities </a:t>
            </a:r>
          </a:p>
        </p:txBody>
      </p:sp>
      <p:sp>
        <p:nvSpPr>
          <p:cNvPr id="4" name="Slide Number Placeholder 3"/>
          <p:cNvSpPr>
            <a:spLocks noGrp="1"/>
          </p:cNvSpPr>
          <p:nvPr>
            <p:ph type="sldNum" sz="quarter" idx="5"/>
          </p:nvPr>
        </p:nvSpPr>
        <p:spPr/>
        <p:txBody>
          <a:bodyPr/>
          <a:lstStyle/>
          <a:p>
            <a:fld id="{110653F2-4B22-42C0-B04D-8A4A441E9F0D}" type="slidenum">
              <a:rPr lang="en-US" smtClean="0"/>
              <a:t>11</a:t>
            </a:fld>
            <a:endParaRPr lang="en-US"/>
          </a:p>
        </p:txBody>
      </p:sp>
    </p:spTree>
    <p:extLst>
      <p:ext uri="{BB962C8B-B14F-4D97-AF65-F5344CB8AC3E}">
        <p14:creationId xmlns:p14="http://schemas.microsoft.com/office/powerpoint/2010/main" val="1916882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who provides information on the FAFSA (Student, Student Spouse if married, parent, other parent if parent of record is married) are called contributors, and all contributors MUST provide the required information and sign the respective section of the FAFSA.  It is recommended that all possible contributors create an FSA ID.</a:t>
            </a:r>
          </a:p>
          <a:p>
            <a:endParaRPr lang="en-US" dirty="0"/>
          </a:p>
          <a:p>
            <a:r>
              <a:rPr lang="en-US" dirty="0"/>
              <a:t>If parent created their FSA ID the same day, or day before, filing the FAFSA they will be prompted to enter the financial information manually.  After consent is given and the FAFSA submitted, once the FSA ID is verified by SSS &amp; Homeland, the US Dept of Ed. will automatically make a correction to pull the tax in to the FAFSA, and override the tax information entered manually.</a:t>
            </a:r>
          </a:p>
          <a:p>
            <a:endParaRPr lang="en-US" dirty="0"/>
          </a:p>
          <a:p>
            <a:r>
              <a:rPr lang="en-US" dirty="0"/>
              <a:t>Signature Page is no longer available.</a:t>
            </a:r>
          </a:p>
          <a:p>
            <a:endParaRPr lang="en-US" dirty="0"/>
          </a:p>
          <a:p>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12</a:t>
            </a:fld>
            <a:endParaRPr lang="en-US"/>
          </a:p>
        </p:txBody>
      </p:sp>
    </p:spTree>
    <p:extLst>
      <p:ext uri="{BB962C8B-B14F-4D97-AF65-F5344CB8AC3E}">
        <p14:creationId xmlns:p14="http://schemas.microsoft.com/office/powerpoint/2010/main" val="4131618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Benefits of using the Online FAFSA – </a:t>
            </a:r>
          </a:p>
          <a:p>
            <a:pPr marL="171450" indent="-171450">
              <a:buFont typeface="Arial" panose="020B0604020202020204" pitchFamily="34" charset="0"/>
              <a:buChar char="•"/>
            </a:pPr>
            <a:r>
              <a:rPr lang="en-US" dirty="0"/>
              <a:t>Built-in edits to prevent costly errors</a:t>
            </a:r>
          </a:p>
          <a:p>
            <a:pPr marL="171450" indent="-171450">
              <a:buFont typeface="Arial" panose="020B0604020202020204" pitchFamily="34" charset="0"/>
              <a:buChar char="•"/>
            </a:pPr>
            <a:r>
              <a:rPr lang="en-US" dirty="0"/>
              <a:t>Skip-logic allows student and/or parent to skip unnecessary questions</a:t>
            </a:r>
          </a:p>
          <a:p>
            <a:pPr marL="171450" indent="-171450">
              <a:buFont typeface="Arial" panose="020B0604020202020204" pitchFamily="34" charset="0"/>
              <a:buChar char="•"/>
            </a:pPr>
            <a:r>
              <a:rPr lang="en-US" dirty="0"/>
              <a:t>No need to manually enter federal tax information (FTI)</a:t>
            </a:r>
          </a:p>
          <a:p>
            <a:pPr marL="171450" indent="-171450">
              <a:buFont typeface="Arial" panose="020B0604020202020204" pitchFamily="34" charset="0"/>
              <a:buChar char="•"/>
            </a:pPr>
            <a:r>
              <a:rPr lang="en-US" dirty="0"/>
              <a:t>More timely submission of original application and any necessary corrections</a:t>
            </a:r>
          </a:p>
          <a:p>
            <a:pPr marL="171450" indent="-171450">
              <a:buFont typeface="Arial" panose="020B0604020202020204" pitchFamily="34" charset="0"/>
              <a:buChar char="•"/>
            </a:pPr>
            <a:r>
              <a:rPr lang="en-US" dirty="0"/>
              <a:t>More detailed instructions and “help” for common questions</a:t>
            </a:r>
          </a:p>
          <a:p>
            <a:pPr marL="171450" indent="-171450">
              <a:buFont typeface="Arial" panose="020B0604020202020204" pitchFamily="34" charset="0"/>
              <a:buChar char="•"/>
            </a:pPr>
            <a:r>
              <a:rPr lang="en-US" dirty="0"/>
              <a:t>Ability to check application status online</a:t>
            </a:r>
          </a:p>
          <a:p>
            <a:pPr marL="171450" indent="-171450">
              <a:buFont typeface="Arial" panose="020B0604020202020204" pitchFamily="34" charset="0"/>
              <a:buChar char="•"/>
            </a:pPr>
            <a:r>
              <a:rPr lang="en-US" dirty="0"/>
              <a:t>Simplified application process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13</a:t>
            </a:fld>
            <a:endParaRPr lang="en-US"/>
          </a:p>
        </p:txBody>
      </p:sp>
    </p:spTree>
    <p:extLst>
      <p:ext uri="{BB962C8B-B14F-4D97-AF65-F5344CB8AC3E}">
        <p14:creationId xmlns:p14="http://schemas.microsoft.com/office/powerpoint/2010/main" val="734813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5"/>
          </p:nvPr>
        </p:nvSpPr>
        <p:spPr/>
        <p:txBody>
          <a:bodyPr/>
          <a:lstStyle/>
          <a:p>
            <a:fld id="{110653F2-4B22-42C0-B04D-8A4A441E9F0D}" type="slidenum">
              <a:rPr lang="en-US" smtClean="0"/>
              <a:t>14</a:t>
            </a:fld>
            <a:endParaRPr lang="en-US"/>
          </a:p>
        </p:txBody>
      </p:sp>
    </p:spTree>
    <p:extLst>
      <p:ext uri="{BB962C8B-B14F-4D97-AF65-F5344CB8AC3E}">
        <p14:creationId xmlns:p14="http://schemas.microsoft.com/office/powerpoint/2010/main" val="1282338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to simply let you know that you should be filing your FAFSA  starting in your Senior Year in High School for you first year in college, and each year you are enrolled in classes until you graduate.</a:t>
            </a:r>
          </a:p>
          <a:p>
            <a:endParaRPr lang="en-US" dirty="0"/>
          </a:p>
          <a:p>
            <a:r>
              <a:rPr lang="en-US" dirty="0"/>
              <a:t>It is also important to note that an incomplete FAFSA will be deleted after 45 days of inactivity.  Inactivity in this case is defined as one that is started, not submitted, and abandoned (no activity in 45 days).  Once an invitation is ‘sent’ they will receive reminder emails every seven days during that day period until the FAFSA is submitted. </a:t>
            </a:r>
          </a:p>
          <a:p>
            <a:endParaRPr lang="en-US" dirty="0"/>
          </a:p>
          <a:p>
            <a:r>
              <a:rPr lang="en-US" dirty="0"/>
              <a:t>Example:  The dependent student has two additional required contributors.  The student starts and completes their section.  One parent starts and completes their section, and identifies another parent (stepparent) who is required to complete the FAFSA.  The student and parent 1 complete their sections, but the stepparent doesn’t.  The FAFSA will be deleted after 45 days of inactivity from any of those contributors.  So, if parent 1 was the last to enter and save the FAFSA, and no activity happens after 45 days from them, it will be deleted.  Everyone will have to start over.  </a:t>
            </a:r>
          </a:p>
          <a:p>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15</a:t>
            </a:fld>
            <a:endParaRPr lang="en-US"/>
          </a:p>
        </p:txBody>
      </p:sp>
    </p:spTree>
    <p:extLst>
      <p:ext uri="{BB962C8B-B14F-4D97-AF65-F5344CB8AC3E}">
        <p14:creationId xmlns:p14="http://schemas.microsoft.com/office/powerpoint/2010/main" val="4248165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What is the Future Act for FSA?</a:t>
            </a:r>
          </a:p>
          <a:p>
            <a:r>
              <a:rPr lang="en-US" sz="1400" dirty="0"/>
              <a:t>The FUTURE Act amended the Internal Revenue Code (IRC) to mandate the disclosure of FTI directly from the IRS to the Department with an individual's approval and consent. The FUTURE Act also made providing consent for the exchange of FTI a requirement for receiving federal student aid.</a:t>
            </a:r>
          </a:p>
          <a:p>
            <a:endParaRPr lang="en-US" dirty="0"/>
          </a:p>
          <a:p>
            <a:pPr>
              <a:spcBef>
                <a:spcPts val="1200"/>
              </a:spcBef>
            </a:pPr>
            <a:r>
              <a:rPr lang="en-US" sz="1200" dirty="0">
                <a:latin typeface="Arial" panose="020B0604020202020204" pitchFamily="34" charset="0"/>
                <a:cs typeface="Arial" panose="020B0604020202020204" pitchFamily="34" charset="0"/>
              </a:rPr>
              <a:t>IRS transfers information to populate FAFSA income questions for most tax filers</a:t>
            </a:r>
          </a:p>
          <a:p>
            <a:pPr>
              <a:spcBef>
                <a:spcPts val="1200"/>
              </a:spcBef>
            </a:pPr>
            <a:endParaRPr lang="en-US" sz="1200" dirty="0">
              <a:latin typeface="Arial" panose="020B0604020202020204" pitchFamily="34" charset="0"/>
              <a:cs typeface="Arial" panose="020B0604020202020204" pitchFamily="34" charset="0"/>
            </a:endParaRPr>
          </a:p>
          <a:p>
            <a:pPr>
              <a:spcBef>
                <a:spcPts val="1200"/>
              </a:spcBef>
            </a:pPr>
            <a:r>
              <a:rPr lang="en-US" sz="1200" dirty="0">
                <a:latin typeface="Arial" panose="020B0604020202020204" pitchFamily="34" charset="0"/>
                <a:cs typeface="Arial" panose="020B0604020202020204" pitchFamily="34" charset="0"/>
              </a:rPr>
              <a:t>Eliminates manual entry of tax and income information</a:t>
            </a:r>
          </a:p>
          <a:p>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16</a:t>
            </a:fld>
            <a:endParaRPr lang="en-US"/>
          </a:p>
        </p:txBody>
      </p:sp>
    </p:spTree>
    <p:extLst>
      <p:ext uri="{BB962C8B-B14F-4D97-AF65-F5344CB8AC3E}">
        <p14:creationId xmlns:p14="http://schemas.microsoft.com/office/powerpoint/2010/main" val="1345946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19</a:t>
            </a:fld>
            <a:endParaRPr lang="en-US"/>
          </a:p>
        </p:txBody>
      </p:sp>
    </p:spTree>
    <p:extLst>
      <p:ext uri="{BB962C8B-B14F-4D97-AF65-F5344CB8AC3E}">
        <p14:creationId xmlns:p14="http://schemas.microsoft.com/office/powerpoint/2010/main" val="1327570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student posts to FAFSA that parent refuses to file FAFSA, student can mark their FAFSA that way, but they will not be eligible for need based aid – Grants, Federal Work-study, Scholarships.</a:t>
            </a:r>
          </a:p>
        </p:txBody>
      </p:sp>
      <p:sp>
        <p:nvSpPr>
          <p:cNvPr id="4" name="Slide Number Placeholder 3"/>
          <p:cNvSpPr>
            <a:spLocks noGrp="1"/>
          </p:cNvSpPr>
          <p:nvPr>
            <p:ph type="sldNum" sz="quarter" idx="5"/>
          </p:nvPr>
        </p:nvSpPr>
        <p:spPr/>
        <p:txBody>
          <a:bodyPr/>
          <a:lstStyle/>
          <a:p>
            <a:fld id="{110653F2-4B22-42C0-B04D-8A4A441E9F0D}" type="slidenum">
              <a:rPr lang="en-US" smtClean="0"/>
              <a:t>20</a:t>
            </a:fld>
            <a:endParaRPr lang="en-US"/>
          </a:p>
        </p:txBody>
      </p:sp>
    </p:spTree>
    <p:extLst>
      <p:ext uri="{BB962C8B-B14F-4D97-AF65-F5344CB8AC3E}">
        <p14:creationId xmlns:p14="http://schemas.microsoft.com/office/powerpoint/2010/main" val="2794179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800"/>
              </a:spcBef>
            </a:pPr>
            <a:r>
              <a:rPr lang="en-US" dirty="0">
                <a:latin typeface="Arial" panose="020B0604020202020204" pitchFamily="34" charset="0"/>
                <a:cs typeface="Arial" panose="020B0604020202020204" pitchFamily="34" charset="0"/>
              </a:rPr>
              <a:t>Different than unusual circumstances (dependency overrides) </a:t>
            </a:r>
          </a:p>
          <a:p>
            <a:pPr>
              <a:spcBef>
                <a:spcPts val="1800"/>
              </a:spcBef>
            </a:pPr>
            <a:r>
              <a:rPr lang="en-US" dirty="0">
                <a:latin typeface="Arial" panose="020B0604020202020204" pitchFamily="34" charset="0"/>
                <a:cs typeface="Arial" panose="020B0604020202020204" pitchFamily="34" charset="0"/>
              </a:rPr>
              <a:t>Unique conditions exist that cannot be documented with the FAFSA, or circumstances have changed since filing</a:t>
            </a:r>
          </a:p>
          <a:p>
            <a:pPr>
              <a:spcBef>
                <a:spcPts val="1800"/>
              </a:spcBef>
            </a:pPr>
            <a:r>
              <a:rPr lang="en-US" dirty="0">
                <a:latin typeface="Arial" panose="020B0604020202020204" pitchFamily="34" charset="0"/>
                <a:cs typeface="Arial" panose="020B0604020202020204" pitchFamily="34" charset="0"/>
              </a:rPr>
              <a:t>Student should contact institution’s financial aid office for more information</a:t>
            </a:r>
          </a:p>
          <a:p>
            <a:pPr>
              <a:spcBef>
                <a:spcPts val="1800"/>
              </a:spcBef>
            </a:pPr>
            <a:r>
              <a:rPr lang="en-US" dirty="0">
                <a:latin typeface="Arial" panose="020B0604020202020204" pitchFamily="34" charset="0"/>
                <a:cs typeface="Arial" panose="020B0604020202020204" pitchFamily="34" charset="0"/>
              </a:rPr>
              <a:t>Decisions are final and cannot be appealed to U.S. Department of Education</a:t>
            </a:r>
          </a:p>
          <a:p>
            <a:endParaRPr lang="en-US" dirty="0"/>
          </a:p>
          <a:p>
            <a:r>
              <a:rPr lang="en-US" dirty="0"/>
              <a:t>Changes to your Financial Aid award: Certain situations can cause changes to a student’s financial aid award during the academic year. </a:t>
            </a:r>
          </a:p>
          <a:p>
            <a:r>
              <a:rPr lang="en-US" dirty="0"/>
              <a:t>Verification</a:t>
            </a:r>
          </a:p>
          <a:p>
            <a:r>
              <a:rPr lang="en-US" dirty="0"/>
              <a:t>Professional Judgement Appeals</a:t>
            </a:r>
          </a:p>
          <a:p>
            <a:r>
              <a:rPr lang="en-US" dirty="0"/>
              <a:t>Enrollment Changes</a:t>
            </a:r>
          </a:p>
        </p:txBody>
      </p:sp>
      <p:sp>
        <p:nvSpPr>
          <p:cNvPr id="4" name="Slide Number Placeholder 3"/>
          <p:cNvSpPr>
            <a:spLocks noGrp="1"/>
          </p:cNvSpPr>
          <p:nvPr>
            <p:ph type="sldNum" sz="quarter" idx="5"/>
          </p:nvPr>
        </p:nvSpPr>
        <p:spPr/>
        <p:txBody>
          <a:bodyPr/>
          <a:lstStyle/>
          <a:p>
            <a:fld id="{110653F2-4B22-42C0-B04D-8A4A441E9F0D}" type="slidenum">
              <a:rPr lang="en-US" smtClean="0"/>
              <a:t>21</a:t>
            </a:fld>
            <a:endParaRPr lang="en-US"/>
          </a:p>
        </p:txBody>
      </p:sp>
    </p:spTree>
    <p:extLst>
      <p:ext uri="{BB962C8B-B14F-4D97-AF65-F5344CB8AC3E}">
        <p14:creationId xmlns:p14="http://schemas.microsoft.com/office/powerpoint/2010/main" val="983044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Scholarships are awarded based on academic criteria and/or any combination of academics, financial need, campus/community activities, leadership positions, and work experience. Scholarships are designed to reward, encourage, and assist students in pursuing academic success </a:t>
            </a:r>
          </a:p>
          <a:p>
            <a:r>
              <a:rPr lang="en-US" dirty="0"/>
              <a:t>RECEIVING OUTSIDE SCHOLARSHIPS: Federal regulations require students who receive financial assistance through additional sources to notify the financial aid office of their award.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Wright State’s Scholarship application deadline is now February 1, 2025 for the 2025-2026 Aid year</a:t>
            </a:r>
          </a:p>
          <a:p>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22</a:t>
            </a:fld>
            <a:endParaRPr lang="en-US"/>
          </a:p>
        </p:txBody>
      </p:sp>
    </p:spTree>
    <p:extLst>
      <p:ext uri="{BB962C8B-B14F-4D97-AF65-F5344CB8AC3E}">
        <p14:creationId xmlns:p14="http://schemas.microsoft.com/office/powerpoint/2010/main" val="2434981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23</a:t>
            </a:fld>
            <a:endParaRPr lang="en-US"/>
          </a:p>
        </p:txBody>
      </p:sp>
    </p:spTree>
    <p:extLst>
      <p:ext uri="{BB962C8B-B14F-4D97-AF65-F5344CB8AC3E}">
        <p14:creationId xmlns:p14="http://schemas.microsoft.com/office/powerpoint/2010/main" val="1071928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24</a:t>
            </a:fld>
            <a:endParaRPr lang="en-US"/>
          </a:p>
        </p:txBody>
      </p:sp>
    </p:spTree>
    <p:extLst>
      <p:ext uri="{BB962C8B-B14F-4D97-AF65-F5344CB8AC3E}">
        <p14:creationId xmlns:p14="http://schemas.microsoft.com/office/powerpoint/2010/main" val="15078400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25</a:t>
            </a:fld>
            <a:endParaRPr lang="en-US"/>
          </a:p>
        </p:txBody>
      </p:sp>
    </p:spTree>
    <p:extLst>
      <p:ext uri="{BB962C8B-B14F-4D97-AF65-F5344CB8AC3E}">
        <p14:creationId xmlns:p14="http://schemas.microsoft.com/office/powerpoint/2010/main" val="4069648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FERPA The FERPA regulations extend to all forms of communication including email, phone calls, and in person communications. Students who wish to speak to a representative about their accounts can contact Student Account Services through any of these means. Identity verification will be required. Students have the ability to grant authorized access to parents, guardians, or other parties through their Registrar.</a:t>
            </a:r>
          </a:p>
        </p:txBody>
      </p:sp>
      <p:sp>
        <p:nvSpPr>
          <p:cNvPr id="4" name="Slide Number Placeholder 3"/>
          <p:cNvSpPr>
            <a:spLocks noGrp="1"/>
          </p:cNvSpPr>
          <p:nvPr>
            <p:ph type="sldNum" sz="quarter" idx="5"/>
          </p:nvPr>
        </p:nvSpPr>
        <p:spPr/>
        <p:txBody>
          <a:bodyPr/>
          <a:lstStyle/>
          <a:p>
            <a:fld id="{110653F2-4B22-42C0-B04D-8A4A441E9F0D}" type="slidenum">
              <a:rPr lang="en-US" smtClean="0"/>
              <a:t>26</a:t>
            </a:fld>
            <a:endParaRPr lang="en-US"/>
          </a:p>
        </p:txBody>
      </p:sp>
    </p:spTree>
    <p:extLst>
      <p:ext uri="{BB962C8B-B14F-4D97-AF65-F5344CB8AC3E}">
        <p14:creationId xmlns:p14="http://schemas.microsoft.com/office/powerpoint/2010/main" val="573111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federal minimum for Satisfactory Academic Progress, please check with your school of choice to see what their SAP standards are.</a:t>
            </a:r>
          </a:p>
          <a:p>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27</a:t>
            </a:fld>
            <a:endParaRPr lang="en-US"/>
          </a:p>
        </p:txBody>
      </p:sp>
    </p:spTree>
    <p:extLst>
      <p:ext uri="{BB962C8B-B14F-4D97-AF65-F5344CB8AC3E}">
        <p14:creationId xmlns:p14="http://schemas.microsoft.com/office/powerpoint/2010/main" val="3636911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Do Lists: Verification, </a:t>
            </a:r>
            <a:r>
              <a:rPr lang="en-US"/>
              <a:t>required documents etc. </a:t>
            </a:r>
          </a:p>
        </p:txBody>
      </p:sp>
      <p:sp>
        <p:nvSpPr>
          <p:cNvPr id="4" name="Slide Number Placeholder 3"/>
          <p:cNvSpPr>
            <a:spLocks noGrp="1"/>
          </p:cNvSpPr>
          <p:nvPr>
            <p:ph type="sldNum" sz="quarter" idx="5"/>
          </p:nvPr>
        </p:nvSpPr>
        <p:spPr/>
        <p:txBody>
          <a:bodyPr/>
          <a:lstStyle/>
          <a:p>
            <a:fld id="{110653F2-4B22-42C0-B04D-8A4A441E9F0D}" type="slidenum">
              <a:rPr lang="en-US" smtClean="0"/>
              <a:t>28</a:t>
            </a:fld>
            <a:endParaRPr lang="en-US"/>
          </a:p>
        </p:txBody>
      </p:sp>
    </p:spTree>
    <p:extLst>
      <p:ext uri="{BB962C8B-B14F-4D97-AF65-F5344CB8AC3E}">
        <p14:creationId xmlns:p14="http://schemas.microsoft.com/office/powerpoint/2010/main" val="31755616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29</a:t>
            </a:fld>
            <a:endParaRPr lang="en-US"/>
          </a:p>
        </p:txBody>
      </p:sp>
    </p:spTree>
    <p:extLst>
      <p:ext uri="{BB962C8B-B14F-4D97-AF65-F5344CB8AC3E}">
        <p14:creationId xmlns:p14="http://schemas.microsoft.com/office/powerpoint/2010/main" val="771572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30</a:t>
            </a:fld>
            <a:endParaRPr lang="en-US"/>
          </a:p>
        </p:txBody>
      </p:sp>
    </p:spTree>
    <p:extLst>
      <p:ext uri="{BB962C8B-B14F-4D97-AF65-F5344CB8AC3E}">
        <p14:creationId xmlns:p14="http://schemas.microsoft.com/office/powerpoint/2010/main" val="1596969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see our website for additional, up to date information</a:t>
            </a:r>
          </a:p>
          <a:p>
            <a:endParaRPr lang="en-US" dirty="0"/>
          </a:p>
          <a:p>
            <a:r>
              <a:rPr lang="en-US" sz="1200" b="0" i="0" kern="1200" dirty="0">
                <a:solidFill>
                  <a:schemeClr val="tx1"/>
                </a:solidFill>
                <a:effectLst/>
                <a:latin typeface="+mn-lt"/>
                <a:ea typeface="+mn-ea"/>
                <a:cs typeface="+mn-cs"/>
              </a:rPr>
              <a:t>The Take Flight Scholarship is intended to cover any remaining gap between federal, state, and institutional grants/scholarships and in-state undergraduate tuition. </a:t>
            </a:r>
          </a:p>
          <a:p>
            <a:r>
              <a:rPr lang="en-US" sz="1200" b="1" i="0" kern="1200" dirty="0">
                <a:solidFill>
                  <a:schemeClr val="tx1"/>
                </a:solidFill>
                <a:effectLst/>
                <a:latin typeface="+mn-lt"/>
                <a:ea typeface="+mn-ea"/>
                <a:cs typeface="+mn-cs"/>
              </a:rPr>
              <a:t>In-State Tuition</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Federal grants and scholarships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State grants and scholarships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Wright State scholarships, grants, and fee waivers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Tuition-specific Veteran’s benefits</a:t>
            </a:r>
            <a:br>
              <a:rPr lang="en-US" sz="1200" b="0" i="0" kern="1200" dirty="0">
                <a:solidFill>
                  <a:schemeClr val="tx1"/>
                </a:solidFill>
                <a:effectLst/>
                <a:latin typeface="+mn-lt"/>
                <a:ea typeface="+mn-ea"/>
                <a:cs typeface="+mn-cs"/>
              </a:rPr>
            </a:br>
            <a:r>
              <a:rPr lang="en-US" sz="1200" b="0" i="0" u="sng" kern="1200" dirty="0">
                <a:solidFill>
                  <a:schemeClr val="tx1"/>
                </a:solidFill>
                <a:effectLst/>
                <a:latin typeface="+mn-lt"/>
                <a:ea typeface="+mn-ea"/>
                <a:cs typeface="+mn-cs"/>
              </a:rPr>
              <a:t>- Other external grants or scholarships designated by the donor to pay for tuition only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Take Flight Scholarship</a:t>
            </a:r>
          </a:p>
          <a:p>
            <a:r>
              <a:rPr lang="en-US" sz="1200" b="0" i="1" kern="1200" dirty="0">
                <a:solidFill>
                  <a:schemeClr val="tx1"/>
                </a:solidFill>
                <a:effectLst/>
                <a:latin typeface="+mn-lt"/>
                <a:ea typeface="+mn-ea"/>
                <a:cs typeface="+mn-cs"/>
              </a:rPr>
              <a:t>Costs for housing, meals, books, supplies, transportation, course fees, lab fees, and personal expenses are not included in the Take Flight program but may be covered by other funding sources. </a:t>
            </a:r>
            <a:r>
              <a:rPr lang="en-US" sz="1200" b="0" i="1" kern="1200">
                <a:solidFill>
                  <a:schemeClr val="tx1"/>
                </a:solidFill>
                <a:effectLst/>
                <a:latin typeface="+mn-lt"/>
                <a:ea typeface="+mn-ea"/>
                <a:cs typeface="+mn-cs"/>
              </a:rPr>
              <a:t>If you are eligible for Take Flight, you may use federally guaranteed student loans, Federal Work-Study monies, and private loans to cover these expenses.</a:t>
            </a:r>
            <a:endParaRPr lang="en-US" sz="1200" b="0" i="0" kern="120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10653F2-4B22-42C0-B04D-8A4A441E9F0D}" type="slidenum">
              <a:rPr lang="en-US" smtClean="0"/>
              <a:t>31</a:t>
            </a:fld>
            <a:endParaRPr lang="en-US"/>
          </a:p>
        </p:txBody>
      </p:sp>
    </p:spTree>
    <p:extLst>
      <p:ext uri="{BB962C8B-B14F-4D97-AF65-F5344CB8AC3E}">
        <p14:creationId xmlns:p14="http://schemas.microsoft.com/office/powerpoint/2010/main" val="31841520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32</a:t>
            </a:fld>
            <a:endParaRPr lang="en-US"/>
          </a:p>
        </p:txBody>
      </p:sp>
    </p:spTree>
    <p:extLst>
      <p:ext uri="{BB962C8B-B14F-4D97-AF65-F5344CB8AC3E}">
        <p14:creationId xmlns:p14="http://schemas.microsoft.com/office/powerpoint/2010/main" val="32203240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653F2-4B22-42C0-B04D-8A4A441E9F0D}" type="slidenum">
              <a:rPr lang="en-US" smtClean="0"/>
              <a:t>33</a:t>
            </a:fld>
            <a:endParaRPr lang="en-US"/>
          </a:p>
        </p:txBody>
      </p:sp>
    </p:spTree>
    <p:extLst>
      <p:ext uri="{BB962C8B-B14F-4D97-AF65-F5344CB8AC3E}">
        <p14:creationId xmlns:p14="http://schemas.microsoft.com/office/powerpoint/2010/main" val="1444915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26282"/>
            <a:ext cx="8229600" cy="1102519"/>
          </a:xfrm>
          <a:prstGeom prst="rect">
            <a:avLst/>
          </a:prstGeom>
        </p:spPr>
        <p:txBody>
          <a:bodyPr/>
          <a:lstStyle>
            <a:lvl1pPr>
              <a:defRPr b="1">
                <a:solidFill>
                  <a:schemeClr val="bg1"/>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371600" y="2043113"/>
            <a:ext cx="6400800" cy="1314450"/>
          </a:xfrm>
          <a:prstGeom prst="rect">
            <a:avLst/>
          </a:prstGeom>
        </p:spPr>
        <p:txBody>
          <a:bodyPr/>
          <a:lstStyle>
            <a:lvl1pPr marL="0" indent="0" algn="ctr">
              <a:buNone/>
              <a:defRPr>
                <a:solidFill>
                  <a:schemeClr val="bg1"/>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CC3BD2BA-2883-FD40-805C-007EC2993B74}" type="datetimeFigureOut">
              <a:rPr lang="en-US" smtClean="0"/>
              <a:pPr/>
              <a:t>9/24/2024</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87350AA8-8DCB-AE4B-9C05-A61ED8CA6812}" type="slidenum">
              <a:rPr lang="en-US" smtClean="0"/>
              <a:pPr/>
              <a:t>‹#›</a:t>
            </a:fld>
            <a:endParaRPr lang="en-US"/>
          </a:p>
        </p:txBody>
      </p:sp>
    </p:spTree>
    <p:extLst>
      <p:ext uri="{BB962C8B-B14F-4D97-AF65-F5344CB8AC3E}">
        <p14:creationId xmlns:p14="http://schemas.microsoft.com/office/powerpoint/2010/main" val="1220287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CC3BD2BA-2883-FD40-805C-007EC2993B74}" type="datetimeFigureOut">
              <a:rPr lang="en-US" smtClean="0"/>
              <a:pPr/>
              <a:t>9/24/2024</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87350AA8-8DCB-AE4B-9C05-A61ED8CA6812}" type="slidenum">
              <a:rPr lang="en-US" smtClean="0"/>
              <a:pPr/>
              <a:t>‹#›</a:t>
            </a:fld>
            <a:endParaRPr lang="en-US"/>
          </a:p>
        </p:txBody>
      </p:sp>
      <p:sp>
        <p:nvSpPr>
          <p:cNvPr id="6" name="Title 1"/>
          <p:cNvSpPr>
            <a:spLocks noGrp="1"/>
          </p:cNvSpPr>
          <p:nvPr>
            <p:ph type="ctrTitle"/>
          </p:nvPr>
        </p:nvSpPr>
        <p:spPr>
          <a:xfrm>
            <a:off x="457200" y="1357140"/>
            <a:ext cx="8229600" cy="1102519"/>
          </a:xfrm>
          <a:prstGeom prst="rect">
            <a:avLst/>
          </a:prstGeom>
        </p:spPr>
        <p:txBody>
          <a:bodyPr/>
          <a:lstStyle>
            <a:lvl1pPr>
              <a:defRPr b="1">
                <a:solidFill>
                  <a:schemeClr val="bg1"/>
                </a:solidFill>
                <a:latin typeface="Arial"/>
                <a:cs typeface="Arial"/>
              </a:defRPr>
            </a:lvl1pPr>
          </a:lstStyle>
          <a:p>
            <a:r>
              <a:rPr lang="en-US" dirty="0"/>
              <a:t>Click to edit Master title style</a:t>
            </a:r>
          </a:p>
        </p:txBody>
      </p:sp>
    </p:spTree>
    <p:extLst>
      <p:ext uri="{BB962C8B-B14F-4D97-AF65-F5344CB8AC3E}">
        <p14:creationId xmlns:p14="http://schemas.microsoft.com/office/powerpoint/2010/main" val="2471026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CC3BD2BA-2883-FD40-805C-007EC2993B74}" type="datetimeFigureOut">
              <a:rPr lang="en-US" smtClean="0"/>
              <a:pPr/>
              <a:t>9/24/2024</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87350AA8-8DCB-AE4B-9C05-A61ED8CA6812}" type="slidenum">
              <a:rPr lang="en-US" smtClean="0"/>
              <a:pPr/>
              <a:t>‹#›</a:t>
            </a:fld>
            <a:endParaRPr lang="en-US"/>
          </a:p>
        </p:txBody>
      </p:sp>
    </p:spTree>
    <p:extLst>
      <p:ext uri="{BB962C8B-B14F-4D97-AF65-F5344CB8AC3E}">
        <p14:creationId xmlns:p14="http://schemas.microsoft.com/office/powerpoint/2010/main" val="2291408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876138"/>
            <a:ext cx="8229600" cy="1102519"/>
          </a:xfrm>
          <a:prstGeom prst="rect">
            <a:avLst/>
          </a:prstGeom>
        </p:spPr>
        <p:txBody>
          <a:bodyPr/>
          <a:lstStyle>
            <a:lvl1pPr>
              <a:defRPr b="1">
                <a:solidFill>
                  <a:schemeClr val="bg1"/>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371600" y="3192969"/>
            <a:ext cx="6400800" cy="1314450"/>
          </a:xfrm>
          <a:prstGeom prst="rect">
            <a:avLst/>
          </a:prstGeom>
        </p:spPr>
        <p:txBody>
          <a:bodyPr/>
          <a:lstStyle>
            <a:lvl1pPr marL="0" indent="0" algn="ctr">
              <a:buNone/>
              <a:defRPr>
                <a:solidFill>
                  <a:schemeClr val="bg1"/>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12D24543-DE0D-2249-9D6A-916A21ACF412}"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B8E2FD69-6208-BE4A-B8A8-AF0081759ED9}" type="slidenum">
              <a:rPr lang="en-US" smtClean="0"/>
              <a:pPr/>
              <a:t>‹#›</a:t>
            </a:fld>
            <a:endParaRPr lang="en-US"/>
          </a:p>
        </p:txBody>
      </p:sp>
    </p:spTree>
    <p:extLst>
      <p:ext uri="{BB962C8B-B14F-4D97-AF65-F5344CB8AC3E}">
        <p14:creationId xmlns:p14="http://schemas.microsoft.com/office/powerpoint/2010/main" val="2080598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999597"/>
            <a:ext cx="8229600" cy="857250"/>
          </a:xfrm>
          <a:prstGeom prst="rect">
            <a:avLst/>
          </a:prstGeom>
        </p:spPr>
        <p:txBody>
          <a:bodyPr/>
          <a:lstStyle>
            <a:lvl1pPr>
              <a:defRPr b="1">
                <a:solidFill>
                  <a:srgbClr val="FFFFFF"/>
                </a:solidFill>
                <a:latin typeface="Arial"/>
                <a:cs typeface="Arial"/>
              </a:defRPr>
            </a:lvl1pPr>
          </a:lstStyle>
          <a:p>
            <a:r>
              <a:rPr lang="en-US" dirty="0"/>
              <a:t>Click to edit Master title style</a:t>
            </a:r>
          </a:p>
        </p:txBody>
      </p:sp>
      <p:sp>
        <p:nvSpPr>
          <p:cNvPr id="3" name="Date Placeholder 2"/>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12D24543-DE0D-2249-9D6A-916A21ACF412}" type="datetimeFigureOut">
              <a:rPr lang="en-US" smtClean="0"/>
              <a:pPr/>
              <a:t>9/24/2024</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B8E2FD69-6208-BE4A-B8A8-AF0081759ED9}" type="slidenum">
              <a:rPr lang="en-US" smtClean="0"/>
              <a:pPr/>
              <a:t>‹#›</a:t>
            </a:fld>
            <a:endParaRPr lang="en-US"/>
          </a:p>
        </p:txBody>
      </p:sp>
    </p:spTree>
    <p:extLst>
      <p:ext uri="{BB962C8B-B14F-4D97-AF65-F5344CB8AC3E}">
        <p14:creationId xmlns:p14="http://schemas.microsoft.com/office/powerpoint/2010/main" val="2814066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12D24543-DE0D-2249-9D6A-916A21ACF412}" type="datetimeFigureOut">
              <a:rPr lang="en-US" smtClean="0"/>
              <a:pPr/>
              <a:t>9/24/2024</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B8E2FD69-6208-BE4A-B8A8-AF0081759ED9}" type="slidenum">
              <a:rPr lang="en-US" smtClean="0"/>
              <a:pPr/>
              <a:t>‹#›</a:t>
            </a:fld>
            <a:endParaRPr lang="en-US"/>
          </a:p>
        </p:txBody>
      </p:sp>
    </p:spTree>
    <p:extLst>
      <p:ext uri="{BB962C8B-B14F-4D97-AF65-F5344CB8AC3E}">
        <p14:creationId xmlns:p14="http://schemas.microsoft.com/office/powerpoint/2010/main" val="4013095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1250"/>
            <a:ext cx="8229600" cy="1102519"/>
          </a:xfrm>
        </p:spPr>
        <p:txBody>
          <a:bodyPr/>
          <a:lstStyle>
            <a:lvl1pPr>
              <a:defRPr b="1">
                <a:solidFill>
                  <a:srgbClr val="FFFFFF"/>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371600" y="2078081"/>
            <a:ext cx="6400800" cy="1129576"/>
          </a:xfrm>
        </p:spPr>
        <p:txBody>
          <a:bodyPr/>
          <a:lstStyle>
            <a:lvl1pPr marL="0" indent="0" algn="ctr">
              <a:buNone/>
              <a:defRPr>
                <a:solidFill>
                  <a:srgbClr val="FFFFFF"/>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Arial"/>
                <a:cs typeface="Arial"/>
              </a:defRPr>
            </a:lvl1pPr>
          </a:lstStyle>
          <a:p>
            <a:fld id="{BA6CFA1A-A022-D649-8AD9-9F30A5C06CF5}" type="datetimeFigureOut">
              <a:rPr lang="en-US" smtClean="0"/>
              <a:pPr/>
              <a:t>9/24/2024</a:t>
            </a:fld>
            <a:endParaRPr lang="en-US"/>
          </a:p>
        </p:txBody>
      </p:sp>
      <p:sp>
        <p:nvSpPr>
          <p:cNvPr id="5" name="Footer Placeholder 4"/>
          <p:cNvSpPr>
            <a:spLocks noGrp="1"/>
          </p:cNvSpPr>
          <p:nvPr>
            <p:ph type="ftr" sz="quarter" idx="11"/>
          </p:nvPr>
        </p:nvSpPr>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p:txBody>
          <a:bodyPr/>
          <a:lstStyle>
            <a:lvl1pPr>
              <a:defRPr>
                <a:latin typeface="Arial"/>
                <a:cs typeface="Arial"/>
              </a:defRPr>
            </a:lvl1pPr>
          </a:lstStyle>
          <a:p>
            <a:fld id="{E907A361-AE56-CD4A-B91B-4241634854C6}" type="slidenum">
              <a:rPr lang="en-US" smtClean="0"/>
              <a:pPr/>
              <a:t>‹#›</a:t>
            </a:fld>
            <a:endParaRPr lang="en-US"/>
          </a:p>
        </p:txBody>
      </p:sp>
    </p:spTree>
    <p:extLst>
      <p:ext uri="{BB962C8B-B14F-4D97-AF65-F5344CB8AC3E}">
        <p14:creationId xmlns:p14="http://schemas.microsoft.com/office/powerpoint/2010/main" val="1493629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1" y="1306887"/>
            <a:ext cx="8229599" cy="857250"/>
          </a:xfrm>
        </p:spPr>
        <p:txBody>
          <a:bodyPr/>
          <a:lstStyle>
            <a:lvl1pPr>
              <a:defRPr b="1">
                <a:solidFill>
                  <a:srgbClr val="FFFFFF"/>
                </a:solidFill>
                <a:latin typeface="Arial"/>
                <a:cs typeface="Arial"/>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a:cs typeface="Arial"/>
              </a:defRPr>
            </a:lvl1pPr>
          </a:lstStyle>
          <a:p>
            <a:fld id="{BA6CFA1A-A022-D649-8AD9-9F30A5C06CF5}" type="datetimeFigureOut">
              <a:rPr lang="en-US" smtClean="0"/>
              <a:pPr/>
              <a:t>9/24/2024</a:t>
            </a:fld>
            <a:endParaRPr lang="en-US"/>
          </a:p>
        </p:txBody>
      </p:sp>
      <p:sp>
        <p:nvSpPr>
          <p:cNvPr id="4" name="Footer Placeholder 3"/>
          <p:cNvSpPr>
            <a:spLocks noGrp="1"/>
          </p:cNvSpPr>
          <p:nvPr>
            <p:ph type="ftr" sz="quarter" idx="11"/>
          </p:nvPr>
        </p:nvSpPr>
        <p:spPr/>
        <p:txBody>
          <a:bodyPr/>
          <a:lstStyle>
            <a:lvl1pPr>
              <a:defRPr>
                <a:latin typeface="Arial"/>
                <a:cs typeface="Arial"/>
              </a:defRPr>
            </a:lvl1pPr>
          </a:lstStyle>
          <a:p>
            <a:endParaRPr lang="en-US"/>
          </a:p>
        </p:txBody>
      </p:sp>
      <p:sp>
        <p:nvSpPr>
          <p:cNvPr id="5" name="Slide Number Placeholder 4"/>
          <p:cNvSpPr>
            <a:spLocks noGrp="1"/>
          </p:cNvSpPr>
          <p:nvPr>
            <p:ph type="sldNum" sz="quarter" idx="12"/>
          </p:nvPr>
        </p:nvSpPr>
        <p:spPr/>
        <p:txBody>
          <a:bodyPr/>
          <a:lstStyle>
            <a:lvl1pPr>
              <a:defRPr>
                <a:latin typeface="Arial"/>
                <a:cs typeface="Arial"/>
              </a:defRPr>
            </a:lvl1pPr>
          </a:lstStyle>
          <a:p>
            <a:fld id="{E907A361-AE56-CD4A-B91B-4241634854C6}" type="slidenum">
              <a:rPr lang="en-US" smtClean="0"/>
              <a:pPr/>
              <a:t>‹#›</a:t>
            </a:fld>
            <a:endParaRPr lang="en-US"/>
          </a:p>
        </p:txBody>
      </p:sp>
    </p:spTree>
    <p:extLst>
      <p:ext uri="{BB962C8B-B14F-4D97-AF65-F5344CB8AC3E}">
        <p14:creationId xmlns:p14="http://schemas.microsoft.com/office/powerpoint/2010/main" val="3358218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a:cs typeface="Arial"/>
              </a:defRPr>
            </a:lvl1pPr>
          </a:lstStyle>
          <a:p>
            <a:fld id="{BA6CFA1A-A022-D649-8AD9-9F30A5C06CF5}" type="datetimeFigureOut">
              <a:rPr lang="en-US" smtClean="0"/>
              <a:pPr/>
              <a:t>9/24/2024</a:t>
            </a:fld>
            <a:endParaRPr lang="en-US"/>
          </a:p>
        </p:txBody>
      </p:sp>
      <p:sp>
        <p:nvSpPr>
          <p:cNvPr id="3" name="Footer Placeholder 2"/>
          <p:cNvSpPr>
            <a:spLocks noGrp="1"/>
          </p:cNvSpPr>
          <p:nvPr>
            <p:ph type="ftr" sz="quarter" idx="11"/>
          </p:nvPr>
        </p:nvSpPr>
        <p:spPr/>
        <p:txBody>
          <a:bodyPr/>
          <a:lstStyle>
            <a:lvl1pPr>
              <a:defRPr>
                <a:latin typeface="Arial"/>
                <a:cs typeface="Arial"/>
              </a:defRPr>
            </a:lvl1pPr>
          </a:lstStyle>
          <a:p>
            <a:endParaRPr lang="en-US"/>
          </a:p>
        </p:txBody>
      </p:sp>
      <p:sp>
        <p:nvSpPr>
          <p:cNvPr id="4" name="Slide Number Placeholder 3"/>
          <p:cNvSpPr>
            <a:spLocks noGrp="1"/>
          </p:cNvSpPr>
          <p:nvPr>
            <p:ph type="sldNum" sz="quarter" idx="12"/>
          </p:nvPr>
        </p:nvSpPr>
        <p:spPr/>
        <p:txBody>
          <a:bodyPr/>
          <a:lstStyle>
            <a:lvl1pPr>
              <a:defRPr>
                <a:latin typeface="Arial"/>
                <a:cs typeface="Arial"/>
              </a:defRPr>
            </a:lvl1pPr>
          </a:lstStyle>
          <a:p>
            <a:fld id="{E907A361-AE56-CD4A-B91B-4241634854C6}" type="slidenum">
              <a:rPr lang="en-US" smtClean="0"/>
              <a:pPr/>
              <a:t>‹#›</a:t>
            </a:fld>
            <a:endParaRPr lang="en-US"/>
          </a:p>
        </p:txBody>
      </p:sp>
    </p:spTree>
    <p:extLst>
      <p:ext uri="{BB962C8B-B14F-4D97-AF65-F5344CB8AC3E}">
        <p14:creationId xmlns:p14="http://schemas.microsoft.com/office/powerpoint/2010/main" val="4168888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19800" y="564945"/>
            <a:ext cx="2339436" cy="1438026"/>
          </a:xfrm>
          <a:prstGeom prst="rect">
            <a:avLst/>
          </a:prstGeom>
        </p:spPr>
        <p:txBody>
          <a:bodyPr>
            <a:noAutofit/>
          </a:bodyPr>
          <a:lstStyle>
            <a:lvl1pPr>
              <a:defRPr sz="2625" b="1">
                <a:solidFill>
                  <a:srgbClr val="FFFFFF"/>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6019800" y="2102955"/>
            <a:ext cx="2339436" cy="1314450"/>
          </a:xfrm>
          <a:prstGeom prst="rect">
            <a:avLst/>
          </a:prstGeom>
        </p:spPr>
        <p:txBody>
          <a:bodyPr>
            <a:normAutofit/>
          </a:bodyPr>
          <a:lstStyle>
            <a:lvl1pPr marL="0" indent="0" algn="ctr">
              <a:buNone/>
              <a:defRPr sz="1500">
                <a:solidFill>
                  <a:srgbClr val="FFFFFF"/>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3C63FDA4-5734-0949-BDA6-D0D6FDC3166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02D8AB15-73F2-6A4F-B882-FCD5E5C83B55}" type="slidenum">
              <a:rPr lang="en-US" smtClean="0"/>
              <a:pPr/>
              <a:t>‹#›</a:t>
            </a:fld>
            <a:endParaRPr lang="en-US"/>
          </a:p>
        </p:txBody>
      </p:sp>
    </p:spTree>
    <p:extLst>
      <p:ext uri="{BB962C8B-B14F-4D97-AF65-F5344CB8AC3E}">
        <p14:creationId xmlns:p14="http://schemas.microsoft.com/office/powerpoint/2010/main" val="684257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4767263"/>
            <a:ext cx="2133600" cy="273844"/>
          </a:xfrm>
          <a:prstGeom prst="rect">
            <a:avLst/>
          </a:prstGeom>
        </p:spPr>
        <p:txBody>
          <a:bodyPr/>
          <a:lstStyle/>
          <a:p>
            <a:fld id="{3C63FDA4-5734-0949-BDA6-D0D6FDC31663}" type="datetimeFigureOut">
              <a:rPr lang="en-US" smtClean="0"/>
              <a:t>9/24/2024</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02D8AB15-73F2-6A4F-B882-FCD5E5C83B55}" type="slidenum">
              <a:rPr lang="en-US" smtClean="0"/>
              <a:t>‹#›</a:t>
            </a:fld>
            <a:endParaRPr lang="en-US"/>
          </a:p>
        </p:txBody>
      </p:sp>
      <p:sp>
        <p:nvSpPr>
          <p:cNvPr id="6" name="Title 1"/>
          <p:cNvSpPr>
            <a:spLocks noGrp="1"/>
          </p:cNvSpPr>
          <p:nvPr>
            <p:ph type="ctrTitle"/>
          </p:nvPr>
        </p:nvSpPr>
        <p:spPr>
          <a:xfrm>
            <a:off x="6019800" y="564945"/>
            <a:ext cx="2339436" cy="1583169"/>
          </a:xfrm>
          <a:prstGeom prst="rect">
            <a:avLst/>
          </a:prstGeom>
        </p:spPr>
        <p:txBody>
          <a:bodyPr>
            <a:noAutofit/>
          </a:bodyPr>
          <a:lstStyle>
            <a:lvl1pPr>
              <a:defRPr sz="2625" b="1">
                <a:solidFill>
                  <a:srgbClr val="FFFFFF"/>
                </a:solidFill>
                <a:latin typeface="Arial"/>
                <a:cs typeface="Arial"/>
              </a:defRPr>
            </a:lvl1pPr>
          </a:lstStyle>
          <a:p>
            <a:r>
              <a:rPr lang="en-US" dirty="0"/>
              <a:t>Click to edit Master title style</a:t>
            </a:r>
          </a:p>
        </p:txBody>
      </p:sp>
    </p:spTree>
    <p:extLst>
      <p:ext uri="{BB962C8B-B14F-4D97-AF65-F5344CB8AC3E}">
        <p14:creationId xmlns:p14="http://schemas.microsoft.com/office/powerpoint/2010/main" val="1267142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3C63FDA4-5734-0949-BDA6-D0D6FDC31663}" type="datetimeFigureOut">
              <a:rPr lang="en-US" smtClean="0"/>
              <a:pPr/>
              <a:t>9/24/2024</a:t>
            </a:fld>
            <a:endParaRPr lang="en-US" dirty="0"/>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02D8AB15-73F2-6A4F-B882-FCD5E5C83B55}" type="slidenum">
              <a:rPr lang="en-US" smtClean="0"/>
              <a:pPr/>
              <a:t>‹#›</a:t>
            </a:fld>
            <a:endParaRPr lang="en-US"/>
          </a:p>
        </p:txBody>
      </p:sp>
    </p:spTree>
    <p:extLst>
      <p:ext uri="{BB962C8B-B14F-4D97-AF65-F5344CB8AC3E}">
        <p14:creationId xmlns:p14="http://schemas.microsoft.com/office/powerpoint/2010/main" val="90234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56F9B4-387C-D346-B378-FCBE2DEF1520}"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F0C54124-DEB3-A044-A6A6-99CE06F3CDD8}" type="slidenum">
              <a:rPr lang="en-US" smtClean="0"/>
              <a:pPr/>
              <a:t>‹#›</a:t>
            </a:fld>
            <a:endParaRPr lang="en-US"/>
          </a:p>
        </p:txBody>
      </p:sp>
      <p:sp>
        <p:nvSpPr>
          <p:cNvPr id="7" name="Title 1"/>
          <p:cNvSpPr>
            <a:spLocks noGrp="1"/>
          </p:cNvSpPr>
          <p:nvPr>
            <p:ph type="ctrTitle"/>
          </p:nvPr>
        </p:nvSpPr>
        <p:spPr>
          <a:xfrm>
            <a:off x="3635829" y="564945"/>
            <a:ext cx="5089630" cy="1102519"/>
          </a:xfrm>
          <a:prstGeom prst="rect">
            <a:avLst/>
          </a:prstGeom>
        </p:spPr>
        <p:txBody>
          <a:bodyPr>
            <a:noAutofit/>
          </a:bodyPr>
          <a:lstStyle>
            <a:lvl1pPr>
              <a:defRPr sz="2625" b="1">
                <a:solidFill>
                  <a:srgbClr val="FFFFFF"/>
                </a:solidFill>
                <a:latin typeface="Arial"/>
                <a:cs typeface="Arial"/>
              </a:defRPr>
            </a:lvl1pPr>
          </a:lstStyle>
          <a:p>
            <a:r>
              <a:rPr lang="en-US" dirty="0"/>
              <a:t>Click to edit Master title style</a:t>
            </a:r>
          </a:p>
        </p:txBody>
      </p:sp>
      <p:sp>
        <p:nvSpPr>
          <p:cNvPr id="8" name="Subtitle 2"/>
          <p:cNvSpPr>
            <a:spLocks noGrp="1"/>
          </p:cNvSpPr>
          <p:nvPr>
            <p:ph type="subTitle" idx="1"/>
          </p:nvPr>
        </p:nvSpPr>
        <p:spPr>
          <a:xfrm>
            <a:off x="3635829" y="1819927"/>
            <a:ext cx="5089630" cy="1314450"/>
          </a:xfrm>
          <a:prstGeom prst="rect">
            <a:avLst/>
          </a:prstGeom>
        </p:spPr>
        <p:txBody>
          <a:bodyPr>
            <a:normAutofit/>
          </a:bodyPr>
          <a:lstStyle>
            <a:lvl1pPr marL="0" indent="0" algn="ctr">
              <a:buNone/>
              <a:defRPr sz="1500">
                <a:solidFill>
                  <a:srgbClr val="FFFFFF"/>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458462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56F9B4-387C-D346-B378-FCBE2DEF1520}" type="datetimeFigureOut">
              <a:rPr lang="en-US" smtClean="0"/>
              <a:pPr/>
              <a:t>9/24/2024</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F0C54124-DEB3-A044-A6A6-99CE06F3CDD8}" type="slidenum">
              <a:rPr lang="en-US" smtClean="0"/>
              <a:pPr/>
              <a:t>‹#›</a:t>
            </a:fld>
            <a:endParaRPr lang="en-US"/>
          </a:p>
        </p:txBody>
      </p:sp>
      <p:sp>
        <p:nvSpPr>
          <p:cNvPr id="6" name="Title 1"/>
          <p:cNvSpPr>
            <a:spLocks noGrp="1"/>
          </p:cNvSpPr>
          <p:nvPr>
            <p:ph type="ctrTitle"/>
          </p:nvPr>
        </p:nvSpPr>
        <p:spPr>
          <a:xfrm>
            <a:off x="3643086" y="1116203"/>
            <a:ext cx="5082373" cy="1102519"/>
          </a:xfrm>
          <a:prstGeom prst="rect">
            <a:avLst/>
          </a:prstGeom>
        </p:spPr>
        <p:txBody>
          <a:bodyPr>
            <a:noAutofit/>
          </a:bodyPr>
          <a:lstStyle>
            <a:lvl1pPr>
              <a:defRPr sz="2625" b="1">
                <a:solidFill>
                  <a:srgbClr val="FFFFFF"/>
                </a:solidFill>
                <a:latin typeface="Arial"/>
                <a:cs typeface="Arial"/>
              </a:defRPr>
            </a:lvl1pPr>
          </a:lstStyle>
          <a:p>
            <a:r>
              <a:rPr lang="en-US" dirty="0"/>
              <a:t>Click to edit Master title style</a:t>
            </a:r>
          </a:p>
        </p:txBody>
      </p:sp>
    </p:spTree>
    <p:extLst>
      <p:ext uri="{BB962C8B-B14F-4D97-AF65-F5344CB8AC3E}">
        <p14:creationId xmlns:p14="http://schemas.microsoft.com/office/powerpoint/2010/main" val="3518273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56F9B4-387C-D346-B378-FCBE2DEF1520}" type="datetimeFigureOut">
              <a:rPr lang="en-US" smtClean="0"/>
              <a:pPr/>
              <a:t>9/24/2024</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F0C54124-DEB3-A044-A6A6-99CE06F3CDD8}" type="slidenum">
              <a:rPr lang="en-US" smtClean="0"/>
              <a:pPr/>
              <a:t>‹#›</a:t>
            </a:fld>
            <a:endParaRPr lang="en-US"/>
          </a:p>
        </p:txBody>
      </p:sp>
    </p:spTree>
    <p:extLst>
      <p:ext uri="{BB962C8B-B14F-4D97-AF65-F5344CB8AC3E}">
        <p14:creationId xmlns:p14="http://schemas.microsoft.com/office/powerpoint/2010/main" val="160384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989784"/>
            <a:ext cx="5562600" cy="669301"/>
          </a:xfrm>
          <a:prstGeom prst="rect">
            <a:avLst/>
          </a:prstGeom>
        </p:spPr>
        <p:txBody>
          <a:bodyPr>
            <a:normAutofit/>
          </a:bodyPr>
          <a:lstStyle>
            <a:lvl1pPr algn="l">
              <a:defRPr sz="2625" b="1">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24534A80-8F0F-8B4A-B1EE-DA8BDE36D262}" type="datetimeFigureOut">
              <a:rPr lang="en-US" smtClean="0"/>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3BDBB472-D40B-B948-A0B6-260DEB7BCBE0}" type="slidenum">
              <a:rPr lang="en-US" smtClean="0"/>
              <a:t>‹#›</a:t>
            </a:fld>
            <a:endParaRPr lang="en-US"/>
          </a:p>
        </p:txBody>
      </p:sp>
    </p:spTree>
    <p:extLst>
      <p:ext uri="{BB962C8B-B14F-4D97-AF65-F5344CB8AC3E}">
        <p14:creationId xmlns:p14="http://schemas.microsoft.com/office/powerpoint/2010/main" val="4228251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24534A80-8F0F-8B4A-B1EE-DA8BDE36D262}" type="datetimeFigureOut">
              <a:rPr lang="en-US" smtClean="0"/>
              <a:t>9/24/2024</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3BDBB472-D40B-B948-A0B6-260DEB7BCBE0}" type="slidenum">
              <a:rPr lang="en-US" smtClean="0"/>
              <a:t>‹#›</a:t>
            </a:fld>
            <a:endParaRPr lang="en-US"/>
          </a:p>
        </p:txBody>
      </p:sp>
    </p:spTree>
    <p:extLst>
      <p:ext uri="{BB962C8B-B14F-4D97-AF65-F5344CB8AC3E}">
        <p14:creationId xmlns:p14="http://schemas.microsoft.com/office/powerpoint/2010/main" val="1992125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55664"/>
            <a:ext cx="8229600" cy="1102519"/>
          </a:xfrm>
          <a:prstGeom prst="rect">
            <a:avLst/>
          </a:prstGeom>
        </p:spPr>
        <p:txBody>
          <a:bodyPr/>
          <a:lstStyle>
            <a:lvl1pPr>
              <a:defRPr b="1">
                <a:solidFill>
                  <a:srgbClr val="026937"/>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371600" y="2772495"/>
            <a:ext cx="6400800" cy="1314450"/>
          </a:xfrm>
          <a:prstGeom prst="rect">
            <a:avLst/>
          </a:prstGeom>
        </p:spPr>
        <p:txBody>
          <a:bodyPr/>
          <a:lstStyle>
            <a:lvl1pPr marL="0" indent="0" algn="ctr">
              <a:buNone/>
              <a:defRPr>
                <a:solidFill>
                  <a:srgbClr val="CD9E52"/>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9807667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74735"/>
            <a:ext cx="8229600" cy="857250"/>
          </a:xfrm>
          <a:prstGeom prst="rect">
            <a:avLst/>
          </a:prstGeom>
        </p:spPr>
        <p:txBody>
          <a:bodyPr/>
          <a:lstStyle>
            <a:lvl1pPr algn="l">
              <a:defRPr>
                <a:latin typeface="Arial"/>
                <a:cs typeface="Arial"/>
              </a:defRPr>
            </a:lvl1pPr>
          </a:lstStyle>
          <a:p>
            <a:r>
              <a:rPr lang="en-US" dirty="0"/>
              <a:t>Click to edit Master title style</a:t>
            </a:r>
          </a:p>
        </p:txBody>
      </p:sp>
      <p:sp>
        <p:nvSpPr>
          <p:cNvPr id="3" name="Content Placeholder 2"/>
          <p:cNvSpPr>
            <a:spLocks noGrp="1"/>
          </p:cNvSpPr>
          <p:nvPr>
            <p:ph idx="1"/>
          </p:nvPr>
        </p:nvSpPr>
        <p:spPr>
          <a:xfrm>
            <a:off x="457200" y="1668907"/>
            <a:ext cx="8229600" cy="3026464"/>
          </a:xfrm>
          <a:prstGeom prst="rect">
            <a:avLst/>
          </a:prstGeom>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4041015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7" name="Title 1"/>
          <p:cNvSpPr>
            <a:spLocks noGrp="1"/>
          </p:cNvSpPr>
          <p:nvPr>
            <p:ph type="ctrTitle"/>
          </p:nvPr>
        </p:nvSpPr>
        <p:spPr>
          <a:xfrm>
            <a:off x="457200" y="1462772"/>
            <a:ext cx="8001000" cy="1102519"/>
          </a:xfrm>
          <a:prstGeom prst="rect">
            <a:avLst/>
          </a:prstGeom>
        </p:spPr>
        <p:txBody>
          <a:bodyPr/>
          <a:lstStyle>
            <a:lvl1pPr algn="l">
              <a:defRPr b="1">
                <a:solidFill>
                  <a:srgbClr val="026937"/>
                </a:solidFill>
                <a:latin typeface="Arial"/>
                <a:cs typeface="Arial"/>
              </a:defRPr>
            </a:lvl1pPr>
          </a:lstStyle>
          <a:p>
            <a:r>
              <a:rPr lang="en-US" dirty="0"/>
              <a:t>Click to edit Master title style</a:t>
            </a:r>
          </a:p>
        </p:txBody>
      </p:sp>
      <p:sp>
        <p:nvSpPr>
          <p:cNvPr id="8" name="Subtitle 2"/>
          <p:cNvSpPr>
            <a:spLocks noGrp="1"/>
          </p:cNvSpPr>
          <p:nvPr>
            <p:ph type="subTitle" idx="1"/>
          </p:nvPr>
        </p:nvSpPr>
        <p:spPr>
          <a:xfrm>
            <a:off x="457200" y="2565290"/>
            <a:ext cx="6400800" cy="1314450"/>
          </a:xfrm>
          <a:prstGeom prst="rect">
            <a:avLst/>
          </a:prstGeom>
        </p:spPr>
        <p:txBody>
          <a:bodyPr/>
          <a:lstStyle>
            <a:lvl1pPr marL="0" indent="0" algn="l">
              <a:buNone/>
              <a:defRPr>
                <a:solidFill>
                  <a:srgbClr val="CD9E52"/>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181905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69502"/>
            <a:ext cx="4038600" cy="3540383"/>
          </a:xfrm>
          <a:prstGeom prst="rect">
            <a:avLst/>
          </a:prstGeom>
        </p:spPr>
        <p:txBody>
          <a:bodyPr/>
          <a:lstStyle>
            <a:lvl1pPr algn="l">
              <a:defRPr sz="2100">
                <a:latin typeface="Arial"/>
                <a:cs typeface="Arial"/>
              </a:defRPr>
            </a:lvl1pPr>
            <a:lvl2pPr algn="l">
              <a:defRPr sz="1800">
                <a:latin typeface="Arial"/>
                <a:cs typeface="Arial"/>
              </a:defRPr>
            </a:lvl2pPr>
            <a:lvl3pPr algn="l">
              <a:defRPr sz="1500">
                <a:latin typeface="Arial"/>
                <a:cs typeface="Arial"/>
              </a:defRPr>
            </a:lvl3pPr>
            <a:lvl4pPr algn="l">
              <a:defRPr sz="1350">
                <a:latin typeface="Arial"/>
                <a:cs typeface="Arial"/>
              </a:defRPr>
            </a:lvl4pPr>
            <a:lvl5pPr algn="l">
              <a:defRPr sz="1350">
                <a:latin typeface="Arial"/>
                <a:cs typeface="Aria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169502"/>
            <a:ext cx="4038600" cy="3540383"/>
          </a:xfrm>
          <a:prstGeom prst="rect">
            <a:avLst/>
          </a:prstGeom>
        </p:spPr>
        <p:txBody>
          <a:bodyPr/>
          <a:lstStyle>
            <a:lvl1pPr algn="l">
              <a:defRPr sz="2100">
                <a:latin typeface="Arial"/>
                <a:cs typeface="Arial"/>
              </a:defRPr>
            </a:lvl1pPr>
            <a:lvl2pPr algn="l">
              <a:defRPr sz="1800">
                <a:latin typeface="Arial"/>
                <a:cs typeface="Arial"/>
              </a:defRPr>
            </a:lvl2pPr>
            <a:lvl3pPr algn="l">
              <a:defRPr sz="1500">
                <a:latin typeface="Arial"/>
                <a:cs typeface="Arial"/>
              </a:defRPr>
            </a:lvl3pPr>
            <a:lvl4pPr algn="l">
              <a:defRPr sz="1350">
                <a:latin typeface="Arial"/>
                <a:cs typeface="Arial"/>
              </a:defRPr>
            </a:lvl4pPr>
            <a:lvl5pPr algn="l">
              <a:defRPr sz="1350">
                <a:latin typeface="Arial"/>
                <a:cs typeface="Aria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10" name="Title 1"/>
          <p:cNvSpPr>
            <a:spLocks noGrp="1"/>
          </p:cNvSpPr>
          <p:nvPr>
            <p:ph type="title"/>
          </p:nvPr>
        </p:nvSpPr>
        <p:spPr>
          <a:xfrm>
            <a:off x="457200" y="173171"/>
            <a:ext cx="8229600" cy="857250"/>
          </a:xfrm>
          <a:prstGeom prst="rect">
            <a:avLst/>
          </a:prstGeom>
        </p:spPr>
        <p:txBody>
          <a:bodyPr/>
          <a:lstStyle>
            <a:lvl1pPr algn="l">
              <a:defRPr>
                <a:latin typeface="Arial"/>
                <a:cs typeface="Arial"/>
              </a:defRPr>
            </a:lvl1pPr>
          </a:lstStyle>
          <a:p>
            <a:r>
              <a:rPr lang="en-US" dirty="0"/>
              <a:t>Click to edit Master title style</a:t>
            </a:r>
          </a:p>
        </p:txBody>
      </p:sp>
    </p:spTree>
    <p:extLst>
      <p:ext uri="{BB962C8B-B14F-4D97-AF65-F5344CB8AC3E}">
        <p14:creationId xmlns:p14="http://schemas.microsoft.com/office/powerpoint/2010/main" val="1828448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74210"/>
            <a:ext cx="4040188" cy="479822"/>
          </a:xfrm>
          <a:prstGeom prst="rect">
            <a:avLst/>
          </a:prstGeom>
        </p:spPr>
        <p:txBody>
          <a:bodyPr anchor="b"/>
          <a:lstStyle>
            <a:lvl1pPr marL="0" indent="0">
              <a:buNone/>
              <a:defRPr sz="1800" b="1">
                <a:latin typeface="Arial"/>
                <a:cs typeface="Aria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54032"/>
            <a:ext cx="4040188" cy="3055854"/>
          </a:xfrm>
          <a:prstGeom prst="rect">
            <a:avLst/>
          </a:prstGeom>
        </p:spPr>
        <p:txBody>
          <a:bodyPr/>
          <a:lstStyle>
            <a:lvl1pPr>
              <a:defRPr sz="1800">
                <a:latin typeface="Arial"/>
                <a:cs typeface="Arial"/>
              </a:defRPr>
            </a:lvl1pPr>
            <a:lvl2pPr>
              <a:defRPr sz="1500">
                <a:latin typeface="Arial"/>
                <a:cs typeface="Arial"/>
              </a:defRPr>
            </a:lvl2pPr>
            <a:lvl3pPr>
              <a:defRPr sz="1350">
                <a:latin typeface="Arial"/>
                <a:cs typeface="Arial"/>
              </a:defRPr>
            </a:lvl3pPr>
            <a:lvl4pPr>
              <a:defRPr sz="1200">
                <a:latin typeface="Arial"/>
                <a:cs typeface="Arial"/>
              </a:defRPr>
            </a:lvl4pPr>
            <a:lvl5pPr>
              <a:defRPr sz="1200">
                <a:latin typeface="Arial"/>
                <a:cs typeface="Aria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74210"/>
            <a:ext cx="4041775" cy="479822"/>
          </a:xfrm>
          <a:prstGeom prst="rect">
            <a:avLst/>
          </a:prstGeom>
        </p:spPr>
        <p:txBody>
          <a:bodyPr anchor="b"/>
          <a:lstStyle>
            <a:lvl1pPr marL="0" indent="0">
              <a:buNone/>
              <a:defRPr sz="1800" b="1">
                <a:latin typeface="Arial"/>
                <a:cs typeface="Aria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54032"/>
            <a:ext cx="4041775" cy="3055854"/>
          </a:xfrm>
          <a:prstGeom prst="rect">
            <a:avLst/>
          </a:prstGeom>
        </p:spPr>
        <p:txBody>
          <a:bodyPr/>
          <a:lstStyle>
            <a:lvl1pPr>
              <a:defRPr sz="1800">
                <a:latin typeface="Arial"/>
                <a:cs typeface="Arial"/>
              </a:defRPr>
            </a:lvl1pPr>
            <a:lvl2pPr>
              <a:defRPr sz="1500">
                <a:latin typeface="Arial"/>
                <a:cs typeface="Arial"/>
              </a:defRPr>
            </a:lvl2pPr>
            <a:lvl3pPr>
              <a:defRPr sz="1350">
                <a:latin typeface="Arial"/>
                <a:cs typeface="Arial"/>
              </a:defRPr>
            </a:lvl3pPr>
            <a:lvl4pPr>
              <a:defRPr sz="1200">
                <a:latin typeface="Arial"/>
                <a:cs typeface="Arial"/>
              </a:defRPr>
            </a:lvl4pPr>
            <a:lvl5pPr>
              <a:defRPr sz="1200">
                <a:latin typeface="Arial"/>
                <a:cs typeface="Aria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10" name="Title 1"/>
          <p:cNvSpPr>
            <a:spLocks noGrp="1"/>
          </p:cNvSpPr>
          <p:nvPr>
            <p:ph type="title"/>
          </p:nvPr>
        </p:nvSpPr>
        <p:spPr>
          <a:xfrm>
            <a:off x="457200" y="173171"/>
            <a:ext cx="8229600" cy="857250"/>
          </a:xfrm>
          <a:prstGeom prst="rect">
            <a:avLst/>
          </a:prstGeom>
        </p:spPr>
        <p:txBody>
          <a:bodyPr/>
          <a:lstStyle>
            <a:lvl1pPr algn="l">
              <a:defRPr>
                <a:latin typeface="Arial"/>
                <a:cs typeface="Arial"/>
              </a:defRPr>
            </a:lvl1pPr>
          </a:lstStyle>
          <a:p>
            <a:r>
              <a:rPr lang="en-US" dirty="0"/>
              <a:t>Click to edit Master title style</a:t>
            </a:r>
          </a:p>
        </p:txBody>
      </p:sp>
    </p:spTree>
    <p:extLst>
      <p:ext uri="{BB962C8B-B14F-4D97-AF65-F5344CB8AC3E}">
        <p14:creationId xmlns:p14="http://schemas.microsoft.com/office/powerpoint/2010/main" val="12338665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6" name="Title 1"/>
          <p:cNvSpPr>
            <a:spLocks noGrp="1"/>
          </p:cNvSpPr>
          <p:nvPr>
            <p:ph type="title"/>
          </p:nvPr>
        </p:nvSpPr>
        <p:spPr>
          <a:xfrm>
            <a:off x="457200" y="659400"/>
            <a:ext cx="8229600" cy="857250"/>
          </a:xfrm>
          <a:prstGeom prst="rect">
            <a:avLst/>
          </a:prstGeom>
        </p:spPr>
        <p:txBody>
          <a:bodyPr/>
          <a:lstStyle>
            <a:lvl1pPr algn="l">
              <a:defRPr>
                <a:latin typeface="Arial"/>
                <a:cs typeface="Arial"/>
              </a:defRPr>
            </a:lvl1pPr>
          </a:lstStyle>
          <a:p>
            <a:r>
              <a:rPr lang="en-US" dirty="0"/>
              <a:t>Click to edit Master title style</a:t>
            </a:r>
          </a:p>
        </p:txBody>
      </p:sp>
    </p:spTree>
    <p:extLst>
      <p:ext uri="{BB962C8B-B14F-4D97-AF65-F5344CB8AC3E}">
        <p14:creationId xmlns:p14="http://schemas.microsoft.com/office/powerpoint/2010/main" val="2038886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18413296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93401"/>
            <a:ext cx="3008313" cy="1214635"/>
          </a:xfrm>
          <a:prstGeom prst="rect">
            <a:avLst/>
          </a:prstGeom>
        </p:spPr>
        <p:txBody>
          <a:bodyPr anchor="b">
            <a:noAutofit/>
          </a:bodyPr>
          <a:lstStyle>
            <a:lvl1pPr algn="l">
              <a:defRPr sz="2400" b="1">
                <a:latin typeface="Arial"/>
                <a:cs typeface="Arial"/>
              </a:defRPr>
            </a:lvl1pPr>
          </a:lstStyle>
          <a:p>
            <a:r>
              <a:rPr lang="en-US" dirty="0"/>
              <a:t>Click to edit Master title style</a:t>
            </a:r>
          </a:p>
        </p:txBody>
      </p:sp>
      <p:sp>
        <p:nvSpPr>
          <p:cNvPr id="3" name="Content Placeholder 2"/>
          <p:cNvSpPr>
            <a:spLocks noGrp="1"/>
          </p:cNvSpPr>
          <p:nvPr>
            <p:ph idx="1"/>
          </p:nvPr>
        </p:nvSpPr>
        <p:spPr>
          <a:xfrm>
            <a:off x="3575050" y="760122"/>
            <a:ext cx="5111750" cy="3788153"/>
          </a:xfrm>
          <a:prstGeom prst="rect">
            <a:avLst/>
          </a:prstGeom>
        </p:spPr>
        <p:txBody>
          <a:bodyPr/>
          <a:lstStyle>
            <a:lvl1pPr>
              <a:defRPr sz="2400">
                <a:latin typeface="Arial"/>
                <a:cs typeface="Arial"/>
              </a:defRPr>
            </a:lvl1pPr>
            <a:lvl2pPr>
              <a:defRPr sz="2100">
                <a:latin typeface="Arial"/>
                <a:cs typeface="Arial"/>
              </a:defRPr>
            </a:lvl2pPr>
            <a:lvl3pPr>
              <a:defRPr sz="1800">
                <a:latin typeface="Arial"/>
                <a:cs typeface="Arial"/>
              </a:defRPr>
            </a:lvl3pPr>
            <a:lvl4pPr>
              <a:defRPr sz="1500">
                <a:latin typeface="Arial"/>
                <a:cs typeface="Arial"/>
              </a:defRPr>
            </a:lvl4pPr>
            <a:lvl5pPr>
              <a:defRPr sz="1500">
                <a:latin typeface="Arial"/>
                <a:cs typeface="Arial"/>
              </a:defRPr>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908036"/>
            <a:ext cx="3008313" cy="2640239"/>
          </a:xfrm>
          <a:prstGeom prst="rect">
            <a:avLst/>
          </a:prstGeom>
        </p:spPr>
        <p:txBody>
          <a:bodyPr/>
          <a:lstStyle>
            <a:lvl1pPr marL="0" indent="0">
              <a:buNone/>
              <a:defRPr sz="1050">
                <a:latin typeface="Arial"/>
                <a:cs typeface="Aria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42234106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529274"/>
            <a:ext cx="5486400" cy="425054"/>
          </a:xfrm>
          <a:prstGeom prst="rect">
            <a:avLst/>
          </a:prstGeom>
        </p:spPr>
        <p:txBody>
          <a:bodyPr anchor="b"/>
          <a:lstStyle>
            <a:lvl1pPr algn="l">
              <a:defRPr sz="1500" b="1">
                <a:latin typeface="Arial"/>
                <a:cs typeface="Arial"/>
              </a:defRPr>
            </a:lvl1pPr>
          </a:lstStyle>
          <a:p>
            <a:r>
              <a:rPr lang="en-US"/>
              <a:t>Click to edit Master title style</a:t>
            </a:r>
          </a:p>
        </p:txBody>
      </p:sp>
      <p:sp>
        <p:nvSpPr>
          <p:cNvPr id="3" name="Picture Placeholder 2"/>
          <p:cNvSpPr>
            <a:spLocks noGrp="1"/>
          </p:cNvSpPr>
          <p:nvPr>
            <p:ph type="pic" idx="1"/>
          </p:nvPr>
        </p:nvSpPr>
        <p:spPr>
          <a:xfrm>
            <a:off x="1792288" y="689375"/>
            <a:ext cx="5486400" cy="2785130"/>
          </a:xfrm>
          <a:prstGeom prst="rect">
            <a:avLst/>
          </a:prstGeom>
        </p:spPr>
        <p:txBody>
          <a:bodyPr/>
          <a:lstStyle>
            <a:lvl1pPr marL="0" indent="0">
              <a:buNone/>
              <a:defRPr sz="2400">
                <a:latin typeface="Arial"/>
                <a:cs typeface="Aria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3954327"/>
            <a:ext cx="5486400" cy="603647"/>
          </a:xfrm>
          <a:prstGeom prst="rect">
            <a:avLst/>
          </a:prstGeom>
        </p:spPr>
        <p:txBody>
          <a:bodyPr/>
          <a:lstStyle>
            <a:lvl1pPr marL="0" indent="0">
              <a:buNone/>
              <a:defRPr sz="1050">
                <a:latin typeface="Arial"/>
                <a:cs typeface="Aria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2558626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9" name="Title 1"/>
          <p:cNvSpPr>
            <a:spLocks noGrp="1"/>
          </p:cNvSpPr>
          <p:nvPr>
            <p:ph type="title"/>
          </p:nvPr>
        </p:nvSpPr>
        <p:spPr>
          <a:xfrm>
            <a:off x="457200" y="641652"/>
            <a:ext cx="8229600" cy="857250"/>
          </a:xfrm>
          <a:prstGeom prst="rect">
            <a:avLst/>
          </a:prstGeom>
        </p:spPr>
        <p:txBody>
          <a:bodyPr/>
          <a:lstStyle>
            <a:lvl1pPr algn="l">
              <a:defRPr>
                <a:latin typeface="Arial"/>
                <a:cs typeface="Arial"/>
              </a:defRPr>
            </a:lvl1pPr>
          </a:lstStyle>
          <a:p>
            <a:r>
              <a:rPr lang="en-US" dirty="0"/>
              <a:t>Click to edit Master title style</a:t>
            </a:r>
          </a:p>
        </p:txBody>
      </p:sp>
      <p:sp>
        <p:nvSpPr>
          <p:cNvPr id="10" name="Vertical Text Placeholder 2"/>
          <p:cNvSpPr>
            <a:spLocks noGrp="1"/>
          </p:cNvSpPr>
          <p:nvPr>
            <p:ph type="body" orient="vert" idx="1"/>
          </p:nvPr>
        </p:nvSpPr>
        <p:spPr>
          <a:xfrm>
            <a:off x="457200" y="1657147"/>
            <a:ext cx="8229600" cy="3030967"/>
          </a:xfrm>
          <a:prstGeom prst="rect">
            <a:avLst/>
          </a:prstGeom>
        </p:spPr>
        <p:txBody>
          <a:bodyPr vert="eaVert"/>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4507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46727"/>
            <a:ext cx="2057400" cy="4041387"/>
          </a:xfrm>
          <a:prstGeom prst="rect">
            <a:avLst/>
          </a:prstGeom>
        </p:spPr>
        <p:txBody>
          <a:bodyPr vert="eaVert"/>
          <a:lstStyle>
            <a:lvl1pPr algn="l">
              <a:defRPr>
                <a:latin typeface="Arial"/>
                <a:cs typeface="Arial"/>
              </a:defRPr>
            </a:lvl1pPr>
          </a:lstStyle>
          <a:p>
            <a:r>
              <a:rPr lang="en-US" dirty="0"/>
              <a:t>Click to edit Master title style</a:t>
            </a:r>
          </a:p>
        </p:txBody>
      </p:sp>
      <p:sp>
        <p:nvSpPr>
          <p:cNvPr id="3" name="Vertical Text Placeholder 2"/>
          <p:cNvSpPr>
            <a:spLocks noGrp="1"/>
          </p:cNvSpPr>
          <p:nvPr>
            <p:ph type="body" orient="vert" idx="1"/>
          </p:nvPr>
        </p:nvSpPr>
        <p:spPr>
          <a:xfrm>
            <a:off x="457200" y="646727"/>
            <a:ext cx="6019800" cy="4041387"/>
          </a:xfrm>
          <a:prstGeom prst="rect">
            <a:avLst/>
          </a:prstGeom>
        </p:spPr>
        <p:txBody>
          <a:bodyPr vert="eaVert"/>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13378798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19"/>
            <a:ext cx="8229600" cy="1102519"/>
          </a:xfrm>
          <a:prstGeom prst="rect">
            <a:avLst/>
          </a:prstGeom>
        </p:spPr>
        <p:txBody>
          <a:bodyPr/>
          <a:lstStyle>
            <a:lvl1pPr>
              <a:defRPr b="1">
                <a:solidFill>
                  <a:srgbClr val="026937"/>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371600" y="2914650"/>
            <a:ext cx="6400800" cy="1214664"/>
          </a:xfrm>
          <a:prstGeom prst="rect">
            <a:avLst/>
          </a:prstGeom>
        </p:spPr>
        <p:txBody>
          <a:bodyPr/>
          <a:lstStyle>
            <a:lvl1pPr marL="0" indent="0" algn="ctr">
              <a:buNone/>
              <a:defRPr>
                <a:solidFill>
                  <a:srgbClr val="CD9E52"/>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42030771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01796"/>
            <a:ext cx="8229600" cy="857250"/>
          </a:xfrm>
          <a:prstGeom prst="rect">
            <a:avLst/>
          </a:prstGeom>
        </p:spPr>
        <p:txBody>
          <a:bodyPr/>
          <a:lstStyle>
            <a:lvl1pPr algn="l">
              <a:defRPr>
                <a:latin typeface="Arial"/>
                <a:cs typeface="Arial"/>
              </a:defRPr>
            </a:lvl1pPr>
          </a:lstStyle>
          <a:p>
            <a:r>
              <a:rPr lang="en-US" dirty="0"/>
              <a:t>Click to edit Master title style</a:t>
            </a:r>
          </a:p>
        </p:txBody>
      </p:sp>
      <p:sp>
        <p:nvSpPr>
          <p:cNvPr id="3" name="Content Placeholder 2"/>
          <p:cNvSpPr>
            <a:spLocks noGrp="1"/>
          </p:cNvSpPr>
          <p:nvPr>
            <p:ph idx="1"/>
          </p:nvPr>
        </p:nvSpPr>
        <p:spPr>
          <a:xfrm>
            <a:off x="457200" y="1595968"/>
            <a:ext cx="8229600" cy="2787346"/>
          </a:xfrm>
          <a:prstGeom prst="rect">
            <a:avLst/>
          </a:prstGeom>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20558434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7" name="Title 1"/>
          <p:cNvSpPr>
            <a:spLocks noGrp="1"/>
          </p:cNvSpPr>
          <p:nvPr>
            <p:ph type="ctrTitle"/>
          </p:nvPr>
        </p:nvSpPr>
        <p:spPr>
          <a:xfrm>
            <a:off x="457200" y="1597819"/>
            <a:ext cx="8001000" cy="1102519"/>
          </a:xfrm>
          <a:prstGeom prst="rect">
            <a:avLst/>
          </a:prstGeom>
        </p:spPr>
        <p:txBody>
          <a:bodyPr/>
          <a:lstStyle>
            <a:lvl1pPr algn="l">
              <a:defRPr b="1">
                <a:solidFill>
                  <a:srgbClr val="026937"/>
                </a:solidFill>
                <a:latin typeface="Arial"/>
                <a:cs typeface="Arial"/>
              </a:defRPr>
            </a:lvl1pPr>
          </a:lstStyle>
          <a:p>
            <a:r>
              <a:rPr lang="en-US" dirty="0"/>
              <a:t>Click to edit Master title style</a:t>
            </a:r>
          </a:p>
        </p:txBody>
      </p:sp>
      <p:sp>
        <p:nvSpPr>
          <p:cNvPr id="8" name="Subtitle 2"/>
          <p:cNvSpPr>
            <a:spLocks noGrp="1"/>
          </p:cNvSpPr>
          <p:nvPr>
            <p:ph type="subTitle" idx="1"/>
          </p:nvPr>
        </p:nvSpPr>
        <p:spPr>
          <a:xfrm>
            <a:off x="457200" y="2700338"/>
            <a:ext cx="6400800" cy="1314450"/>
          </a:xfrm>
          <a:prstGeom prst="rect">
            <a:avLst/>
          </a:prstGeom>
        </p:spPr>
        <p:txBody>
          <a:bodyPr/>
          <a:lstStyle>
            <a:lvl1pPr marL="0" indent="0" algn="l">
              <a:buNone/>
              <a:defRPr>
                <a:solidFill>
                  <a:srgbClr val="CD9E52"/>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3897953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5968"/>
            <a:ext cx="4038600" cy="2780089"/>
          </a:xfrm>
          <a:prstGeom prst="rect">
            <a:avLst/>
          </a:prstGeom>
        </p:spPr>
        <p:txBody>
          <a:bodyPr/>
          <a:lstStyle>
            <a:lvl1pPr algn="l">
              <a:defRPr sz="2100">
                <a:latin typeface="Arial"/>
                <a:cs typeface="Arial"/>
              </a:defRPr>
            </a:lvl1pPr>
            <a:lvl2pPr algn="l">
              <a:defRPr sz="1800">
                <a:latin typeface="Arial"/>
                <a:cs typeface="Arial"/>
              </a:defRPr>
            </a:lvl2pPr>
            <a:lvl3pPr algn="l">
              <a:defRPr sz="1500">
                <a:latin typeface="Arial"/>
                <a:cs typeface="Arial"/>
              </a:defRPr>
            </a:lvl3pPr>
            <a:lvl4pPr algn="l">
              <a:defRPr sz="1350">
                <a:latin typeface="Arial"/>
                <a:cs typeface="Arial"/>
              </a:defRPr>
            </a:lvl4pPr>
            <a:lvl5pPr algn="l">
              <a:defRPr sz="1350">
                <a:latin typeface="Arial"/>
                <a:cs typeface="Aria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595968"/>
            <a:ext cx="4038600" cy="2780089"/>
          </a:xfrm>
          <a:prstGeom prst="rect">
            <a:avLst/>
          </a:prstGeom>
        </p:spPr>
        <p:txBody>
          <a:bodyPr/>
          <a:lstStyle>
            <a:lvl1pPr algn="l">
              <a:defRPr sz="2100">
                <a:latin typeface="Arial"/>
                <a:cs typeface="Arial"/>
              </a:defRPr>
            </a:lvl1pPr>
            <a:lvl2pPr algn="l">
              <a:defRPr sz="1800">
                <a:latin typeface="Arial"/>
                <a:cs typeface="Arial"/>
              </a:defRPr>
            </a:lvl2pPr>
            <a:lvl3pPr algn="l">
              <a:defRPr sz="1500">
                <a:latin typeface="Arial"/>
                <a:cs typeface="Arial"/>
              </a:defRPr>
            </a:lvl3pPr>
            <a:lvl4pPr algn="l">
              <a:defRPr sz="1350">
                <a:latin typeface="Arial"/>
                <a:cs typeface="Arial"/>
              </a:defRPr>
            </a:lvl4pPr>
            <a:lvl5pPr algn="l">
              <a:defRPr sz="1350">
                <a:latin typeface="Arial"/>
                <a:cs typeface="Aria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8" name="Title 1"/>
          <p:cNvSpPr>
            <a:spLocks noGrp="1"/>
          </p:cNvSpPr>
          <p:nvPr>
            <p:ph type="title"/>
          </p:nvPr>
        </p:nvSpPr>
        <p:spPr>
          <a:xfrm>
            <a:off x="457200" y="599636"/>
            <a:ext cx="8229600" cy="857250"/>
          </a:xfrm>
          <a:prstGeom prst="rect">
            <a:avLst/>
          </a:prstGeom>
        </p:spPr>
        <p:txBody>
          <a:bodyPr/>
          <a:lstStyle>
            <a:lvl1pPr algn="l">
              <a:defRPr>
                <a:latin typeface="Arial"/>
                <a:cs typeface="Arial"/>
              </a:defRPr>
            </a:lvl1pPr>
          </a:lstStyle>
          <a:p>
            <a:r>
              <a:rPr lang="en-US" dirty="0"/>
              <a:t>Click to edit Master title style</a:t>
            </a:r>
          </a:p>
        </p:txBody>
      </p:sp>
    </p:spTree>
    <p:extLst>
      <p:ext uri="{BB962C8B-B14F-4D97-AF65-F5344CB8AC3E}">
        <p14:creationId xmlns:p14="http://schemas.microsoft.com/office/powerpoint/2010/main" val="20749889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2835"/>
            <a:ext cx="4040188" cy="479822"/>
          </a:xfrm>
          <a:prstGeom prst="rect">
            <a:avLst/>
          </a:prstGeom>
        </p:spPr>
        <p:txBody>
          <a:bodyPr anchor="b"/>
          <a:lstStyle>
            <a:lvl1pPr marL="0" indent="0">
              <a:buNone/>
              <a:defRPr sz="1800" b="1">
                <a:latin typeface="Arial"/>
                <a:cs typeface="Aria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082658"/>
            <a:ext cx="4040188" cy="2315172"/>
          </a:xfrm>
          <a:prstGeom prst="rect">
            <a:avLst/>
          </a:prstGeom>
        </p:spPr>
        <p:txBody>
          <a:bodyPr/>
          <a:lstStyle>
            <a:lvl1pPr>
              <a:defRPr sz="1800">
                <a:latin typeface="Arial"/>
                <a:cs typeface="Arial"/>
              </a:defRPr>
            </a:lvl1pPr>
            <a:lvl2pPr>
              <a:defRPr sz="1500">
                <a:latin typeface="Arial"/>
                <a:cs typeface="Arial"/>
              </a:defRPr>
            </a:lvl2pPr>
            <a:lvl3pPr>
              <a:defRPr sz="1350">
                <a:latin typeface="Arial"/>
                <a:cs typeface="Arial"/>
              </a:defRPr>
            </a:lvl3pPr>
            <a:lvl4pPr>
              <a:defRPr sz="1200">
                <a:latin typeface="Arial"/>
                <a:cs typeface="Arial"/>
              </a:defRPr>
            </a:lvl4pPr>
            <a:lvl5pPr>
              <a:defRPr sz="1200">
                <a:latin typeface="Arial"/>
                <a:cs typeface="Aria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602835"/>
            <a:ext cx="4041775" cy="479822"/>
          </a:xfrm>
          <a:prstGeom prst="rect">
            <a:avLst/>
          </a:prstGeom>
        </p:spPr>
        <p:txBody>
          <a:bodyPr anchor="b"/>
          <a:lstStyle>
            <a:lvl1pPr marL="0" indent="0">
              <a:buNone/>
              <a:defRPr sz="1800" b="1">
                <a:latin typeface="Arial"/>
                <a:cs typeface="Aria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082658"/>
            <a:ext cx="4041775" cy="2315172"/>
          </a:xfrm>
          <a:prstGeom prst="rect">
            <a:avLst/>
          </a:prstGeom>
        </p:spPr>
        <p:txBody>
          <a:bodyPr/>
          <a:lstStyle>
            <a:lvl1pPr>
              <a:defRPr sz="1800">
                <a:latin typeface="Arial"/>
                <a:cs typeface="Arial"/>
              </a:defRPr>
            </a:lvl1pPr>
            <a:lvl2pPr>
              <a:defRPr sz="1500">
                <a:latin typeface="Arial"/>
                <a:cs typeface="Arial"/>
              </a:defRPr>
            </a:lvl2pPr>
            <a:lvl3pPr>
              <a:defRPr sz="1350">
                <a:latin typeface="Arial"/>
                <a:cs typeface="Arial"/>
              </a:defRPr>
            </a:lvl3pPr>
            <a:lvl4pPr>
              <a:defRPr sz="1200">
                <a:latin typeface="Arial"/>
                <a:cs typeface="Arial"/>
              </a:defRPr>
            </a:lvl4pPr>
            <a:lvl5pPr>
              <a:defRPr sz="1200">
                <a:latin typeface="Arial"/>
                <a:cs typeface="Aria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10" name="Title 1"/>
          <p:cNvSpPr>
            <a:spLocks noGrp="1"/>
          </p:cNvSpPr>
          <p:nvPr>
            <p:ph type="title"/>
          </p:nvPr>
        </p:nvSpPr>
        <p:spPr>
          <a:xfrm>
            <a:off x="457200" y="601796"/>
            <a:ext cx="8229600" cy="857250"/>
          </a:xfrm>
          <a:prstGeom prst="rect">
            <a:avLst/>
          </a:prstGeom>
        </p:spPr>
        <p:txBody>
          <a:bodyPr/>
          <a:lstStyle>
            <a:lvl1pPr algn="l">
              <a:defRPr>
                <a:latin typeface="Arial"/>
                <a:cs typeface="Arial"/>
              </a:defRPr>
            </a:lvl1pPr>
          </a:lstStyle>
          <a:p>
            <a:r>
              <a:rPr lang="en-US" dirty="0"/>
              <a:t>Click to edit Master title style</a:t>
            </a:r>
          </a:p>
        </p:txBody>
      </p:sp>
    </p:spTree>
    <p:extLst>
      <p:ext uri="{BB962C8B-B14F-4D97-AF65-F5344CB8AC3E}">
        <p14:creationId xmlns:p14="http://schemas.microsoft.com/office/powerpoint/2010/main" val="328626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6" name="Title 1"/>
          <p:cNvSpPr>
            <a:spLocks noGrp="1"/>
          </p:cNvSpPr>
          <p:nvPr>
            <p:ph type="title"/>
          </p:nvPr>
        </p:nvSpPr>
        <p:spPr>
          <a:xfrm>
            <a:off x="457200" y="601796"/>
            <a:ext cx="8229600" cy="857250"/>
          </a:xfrm>
          <a:prstGeom prst="rect">
            <a:avLst/>
          </a:prstGeom>
        </p:spPr>
        <p:txBody>
          <a:bodyPr/>
          <a:lstStyle>
            <a:lvl1pPr algn="l">
              <a:defRPr>
                <a:latin typeface="Arial"/>
                <a:cs typeface="Arial"/>
              </a:defRPr>
            </a:lvl1pPr>
          </a:lstStyle>
          <a:p>
            <a:r>
              <a:rPr lang="en-US" dirty="0"/>
              <a:t>Click to edit Master title style</a:t>
            </a:r>
          </a:p>
        </p:txBody>
      </p:sp>
    </p:spTree>
    <p:extLst>
      <p:ext uri="{BB962C8B-B14F-4D97-AF65-F5344CB8AC3E}">
        <p14:creationId xmlns:p14="http://schemas.microsoft.com/office/powerpoint/2010/main" val="18818244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16690468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47830"/>
            <a:ext cx="3008313" cy="1214635"/>
          </a:xfrm>
          <a:prstGeom prst="rect">
            <a:avLst/>
          </a:prstGeom>
        </p:spPr>
        <p:txBody>
          <a:bodyPr anchor="b">
            <a:noAutofit/>
          </a:bodyPr>
          <a:lstStyle>
            <a:lvl1pPr algn="l">
              <a:defRPr sz="2400" b="1">
                <a:latin typeface="Arial"/>
                <a:cs typeface="Arial"/>
              </a:defRPr>
            </a:lvl1pPr>
          </a:lstStyle>
          <a:p>
            <a:r>
              <a:rPr lang="en-US" dirty="0"/>
              <a:t>Click to edit Master title style</a:t>
            </a:r>
          </a:p>
        </p:txBody>
      </p:sp>
      <p:sp>
        <p:nvSpPr>
          <p:cNvPr id="3" name="Content Placeholder 2"/>
          <p:cNvSpPr>
            <a:spLocks noGrp="1"/>
          </p:cNvSpPr>
          <p:nvPr>
            <p:ph idx="1"/>
          </p:nvPr>
        </p:nvSpPr>
        <p:spPr>
          <a:xfrm>
            <a:off x="3575050" y="314551"/>
            <a:ext cx="5111750" cy="4002073"/>
          </a:xfrm>
          <a:prstGeom prst="rect">
            <a:avLst/>
          </a:prstGeom>
        </p:spPr>
        <p:txBody>
          <a:bodyPr/>
          <a:lstStyle>
            <a:lvl1pPr>
              <a:defRPr sz="2400">
                <a:latin typeface="Arial"/>
                <a:cs typeface="Arial"/>
              </a:defRPr>
            </a:lvl1pPr>
            <a:lvl2pPr>
              <a:defRPr sz="2100">
                <a:latin typeface="Arial"/>
                <a:cs typeface="Arial"/>
              </a:defRPr>
            </a:lvl2pPr>
            <a:lvl3pPr>
              <a:defRPr sz="1800">
                <a:latin typeface="Arial"/>
                <a:cs typeface="Arial"/>
              </a:defRPr>
            </a:lvl3pPr>
            <a:lvl4pPr>
              <a:defRPr sz="1500">
                <a:latin typeface="Arial"/>
                <a:cs typeface="Arial"/>
              </a:defRPr>
            </a:lvl4pPr>
            <a:lvl5pPr>
              <a:defRPr sz="1500">
                <a:latin typeface="Arial"/>
                <a:cs typeface="Arial"/>
              </a:defRPr>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462465"/>
            <a:ext cx="3008313" cy="2854159"/>
          </a:xfrm>
          <a:prstGeom prst="rect">
            <a:avLst/>
          </a:prstGeom>
        </p:spPr>
        <p:txBody>
          <a:bodyPr/>
          <a:lstStyle>
            <a:lvl1pPr marL="0" indent="0">
              <a:buNone/>
              <a:defRPr sz="1050">
                <a:latin typeface="Arial"/>
                <a:cs typeface="Aria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40396439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237593"/>
            <a:ext cx="5486400" cy="425054"/>
          </a:xfrm>
          <a:prstGeom prst="rect">
            <a:avLst/>
          </a:prstGeom>
        </p:spPr>
        <p:txBody>
          <a:bodyPr anchor="b"/>
          <a:lstStyle>
            <a:lvl1pPr algn="l">
              <a:defRPr sz="1500" b="1">
                <a:latin typeface="Arial"/>
                <a:cs typeface="Arial"/>
              </a:defRPr>
            </a:lvl1pPr>
          </a:lstStyle>
          <a:p>
            <a:r>
              <a:rPr lang="en-US"/>
              <a:t>Click to edit Master title style</a:t>
            </a:r>
          </a:p>
        </p:txBody>
      </p:sp>
      <p:sp>
        <p:nvSpPr>
          <p:cNvPr id="3" name="Picture Placeholder 2"/>
          <p:cNvSpPr>
            <a:spLocks noGrp="1"/>
          </p:cNvSpPr>
          <p:nvPr>
            <p:ph type="pic" idx="1"/>
          </p:nvPr>
        </p:nvSpPr>
        <p:spPr>
          <a:xfrm>
            <a:off x="1792288" y="397695"/>
            <a:ext cx="5486400" cy="2785130"/>
          </a:xfrm>
          <a:prstGeom prst="rect">
            <a:avLst/>
          </a:prstGeom>
        </p:spPr>
        <p:txBody>
          <a:bodyPr/>
          <a:lstStyle>
            <a:lvl1pPr marL="0" indent="0">
              <a:buNone/>
              <a:defRPr sz="2400">
                <a:latin typeface="Arial"/>
                <a:cs typeface="Aria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3662646"/>
            <a:ext cx="5486400" cy="590040"/>
          </a:xfrm>
          <a:prstGeom prst="rect">
            <a:avLst/>
          </a:prstGeom>
        </p:spPr>
        <p:txBody>
          <a:bodyPr/>
          <a:lstStyle>
            <a:lvl1pPr marL="0" indent="0">
              <a:buNone/>
              <a:defRPr sz="1050">
                <a:latin typeface="Arial"/>
                <a:cs typeface="Aria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20916343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
        <p:nvSpPr>
          <p:cNvPr id="9" name="Title 1"/>
          <p:cNvSpPr>
            <a:spLocks noGrp="1"/>
          </p:cNvSpPr>
          <p:nvPr>
            <p:ph type="title"/>
          </p:nvPr>
        </p:nvSpPr>
        <p:spPr>
          <a:xfrm>
            <a:off x="457200" y="219041"/>
            <a:ext cx="8229600" cy="857250"/>
          </a:xfrm>
          <a:prstGeom prst="rect">
            <a:avLst/>
          </a:prstGeom>
        </p:spPr>
        <p:txBody>
          <a:bodyPr/>
          <a:lstStyle>
            <a:lvl1pPr algn="l">
              <a:defRPr>
                <a:latin typeface="Arial"/>
                <a:cs typeface="Arial"/>
              </a:defRPr>
            </a:lvl1pPr>
          </a:lstStyle>
          <a:p>
            <a:r>
              <a:rPr lang="en-US" dirty="0"/>
              <a:t>Click to edit Master title style</a:t>
            </a:r>
          </a:p>
        </p:txBody>
      </p:sp>
      <p:sp>
        <p:nvSpPr>
          <p:cNvPr id="10" name="Vertical Text Placeholder 2"/>
          <p:cNvSpPr>
            <a:spLocks noGrp="1"/>
          </p:cNvSpPr>
          <p:nvPr>
            <p:ph type="body" orient="vert" idx="1"/>
          </p:nvPr>
        </p:nvSpPr>
        <p:spPr>
          <a:xfrm>
            <a:off x="457200" y="1213214"/>
            <a:ext cx="8229600" cy="3141072"/>
          </a:xfrm>
          <a:prstGeom prst="rect">
            <a:avLst/>
          </a:prstGeom>
        </p:spPr>
        <p:txBody>
          <a:bodyPr vert="eaVert"/>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63119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52105"/>
            <a:ext cx="2057400" cy="4131209"/>
          </a:xfrm>
          <a:prstGeom prst="rect">
            <a:avLst/>
          </a:prstGeom>
        </p:spPr>
        <p:txBody>
          <a:bodyPr vert="eaVert"/>
          <a:lstStyle>
            <a:lvl1pPr algn="l">
              <a:defRPr>
                <a:latin typeface="Arial"/>
                <a:cs typeface="Arial"/>
              </a:defRPr>
            </a:lvl1pPr>
          </a:lstStyle>
          <a:p>
            <a:r>
              <a:rPr lang="en-US" dirty="0"/>
              <a:t>Click to edit Master title style</a:t>
            </a:r>
          </a:p>
        </p:txBody>
      </p:sp>
      <p:sp>
        <p:nvSpPr>
          <p:cNvPr id="3" name="Vertical Text Placeholder 2"/>
          <p:cNvSpPr>
            <a:spLocks noGrp="1"/>
          </p:cNvSpPr>
          <p:nvPr>
            <p:ph type="body" orient="vert" idx="1"/>
          </p:nvPr>
        </p:nvSpPr>
        <p:spPr>
          <a:xfrm>
            <a:off x="457200" y="252105"/>
            <a:ext cx="6019800" cy="4131209"/>
          </a:xfrm>
          <a:prstGeom prst="rect">
            <a:avLst/>
          </a:prstGeom>
        </p:spPr>
        <p:txBody>
          <a:bodyPr vert="eaVert"/>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a:cs typeface="Arial"/>
              </a:defRPr>
            </a:lvl1pPr>
          </a:lstStyle>
          <a:p>
            <a:fld id="{F99458C6-6EA7-0747-AD3E-29AE00637213}" type="datetimeFigureOut">
              <a:rPr lang="en-US" smtClean="0"/>
              <a:pPr/>
              <a:t>9/24/2024</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a:cs typeface="Arial"/>
              </a:defRPr>
            </a:lvl1p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a:cs typeface="Arial"/>
              </a:defRPr>
            </a:lvl1pPr>
          </a:lstStyle>
          <a:p>
            <a:fld id="{C59E8A03-9FD3-E846-B7D6-1BC2DFA4AAD7}" type="slidenum">
              <a:rPr lang="en-US" smtClean="0"/>
              <a:pPr/>
              <a:t>‹#›</a:t>
            </a:fld>
            <a:endParaRPr lang="en-US"/>
          </a:p>
        </p:txBody>
      </p:sp>
    </p:spTree>
    <p:extLst>
      <p:ext uri="{BB962C8B-B14F-4D97-AF65-F5344CB8AC3E}">
        <p14:creationId xmlns:p14="http://schemas.microsoft.com/office/powerpoint/2010/main" val="13796506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2.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4.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5.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7.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8.jp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8.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AB44037-AAC2-0742-99B9-07B0DC7FF25D}"/>
              </a:ext>
            </a:extLst>
          </p:cNvPr>
          <p:cNvPicPr>
            <a:picLocks noChangeAspect="1"/>
          </p:cNvPicPr>
          <p:nvPr userDrawn="1"/>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373465980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1AE3B6F-FC12-BE4B-8D3C-9E5125837362}"/>
              </a:ext>
            </a:extLst>
          </p:cNvPr>
          <p:cNvPicPr>
            <a:picLocks noChangeAspect="1"/>
          </p:cNvPicPr>
          <p:nvPr userDrawn="1"/>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209665561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Lst>
  <p:txStyles>
    <p:titleStyle>
      <a:lvl1pPr algn="ctr" defTabSz="342900" rtl="0" eaLnBrk="1" latinLnBrk="0" hangingPunct="1">
        <a:spcBef>
          <a:spcPct val="0"/>
        </a:spcBef>
        <a:buNone/>
        <a:defRPr sz="3300" kern="1200">
          <a:solidFill>
            <a:schemeClr val="tx1"/>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21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8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50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5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A6CFA1A-A022-D649-8AD9-9F30A5C06CF5}" type="datetimeFigureOut">
              <a:rPr lang="en-US" smtClean="0"/>
              <a:t>9/24/2024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907A361-AE56-CD4A-B91B-4241634854C6}" type="slidenum">
              <a:rPr lang="en-US" smtClean="0"/>
              <a:t>‹#›</a:t>
            </a:fld>
            <a:endParaRPr lang="en-US"/>
          </a:p>
        </p:txBody>
      </p:sp>
      <p:pic>
        <p:nvPicPr>
          <p:cNvPr id="9" name="Picture 8">
            <a:extLst>
              <a:ext uri="{FF2B5EF4-FFF2-40B4-BE49-F238E27FC236}">
                <a16:creationId xmlns:a16="http://schemas.microsoft.com/office/drawing/2014/main" id="{1A8C30BF-6A77-8E44-A67A-DDF61ADA4E12}"/>
              </a:ext>
            </a:extLst>
          </p:cNvPr>
          <p:cNvPicPr>
            <a:picLocks noChangeAspect="1"/>
          </p:cNvPicPr>
          <p:nvPr userDrawn="1"/>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221665321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53E02CE-440C-AD41-9DDA-5591ED1E75C6}"/>
              </a:ext>
            </a:extLst>
          </p:cNvPr>
          <p:cNvPicPr>
            <a:picLocks noChangeAspect="1"/>
          </p:cNvPicPr>
          <p:nvPr userDrawn="1"/>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138050337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ctr" defTabSz="342900" rtl="0" eaLnBrk="1" latinLnBrk="0" hangingPunct="1">
        <a:spcBef>
          <a:spcPct val="0"/>
        </a:spcBef>
        <a:buNone/>
        <a:defRPr sz="3300" kern="1200">
          <a:solidFill>
            <a:schemeClr val="tx1"/>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21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8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50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5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9363C08-5832-E94D-9314-2E2054CA158D}"/>
              </a:ext>
            </a:extLst>
          </p:cNvPr>
          <p:cNvPicPr>
            <a:picLocks noChangeAspect="1"/>
          </p:cNvPicPr>
          <p:nvPr userDrawn="1"/>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101166472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Lst>
  <p:txStyles>
    <p:titleStyle>
      <a:lvl1pPr algn="ctr" defTabSz="342900" rtl="0" eaLnBrk="1" latinLnBrk="0" hangingPunct="1">
        <a:spcBef>
          <a:spcPct val="0"/>
        </a:spcBef>
        <a:buNone/>
        <a:defRPr sz="3300" kern="1200">
          <a:solidFill>
            <a:schemeClr val="tx1"/>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21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8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50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5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18B8E3-4674-A347-9DC4-DBF0F0A66E7F}"/>
              </a:ext>
            </a:extLst>
          </p:cNvPr>
          <p:cNvPicPr>
            <a:picLocks noChangeAspect="1"/>
          </p:cNvPicPr>
          <p:nvPr userDrawn="1"/>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790541848"/>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ctr" defTabSz="342900" rtl="0" eaLnBrk="1" latinLnBrk="0" hangingPunct="1">
        <a:spcBef>
          <a:spcPct val="0"/>
        </a:spcBef>
        <a:buNone/>
        <a:defRPr sz="3300" kern="1200">
          <a:solidFill>
            <a:schemeClr val="tx1"/>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21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8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50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5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CF186C6-9C93-C04D-87CC-2877C61E6594}"/>
              </a:ext>
            </a:extLst>
          </p:cNvPr>
          <p:cNvPicPr>
            <a:picLocks noChangeAspect="1"/>
          </p:cNvPicPr>
          <p:nvPr userDrawn="1"/>
        </p:nvPicPr>
        <p:blipFill>
          <a:blip r:embed="rId13"/>
          <a:stretch>
            <a:fillRect/>
          </a:stretch>
        </p:blipFill>
        <p:spPr>
          <a:xfrm>
            <a:off x="11261" y="0"/>
            <a:ext cx="9121478" cy="5143500"/>
          </a:xfrm>
          <a:prstGeom prst="rect">
            <a:avLst/>
          </a:prstGeom>
        </p:spPr>
      </p:pic>
    </p:spTree>
    <p:extLst>
      <p:ext uri="{BB962C8B-B14F-4D97-AF65-F5344CB8AC3E}">
        <p14:creationId xmlns:p14="http://schemas.microsoft.com/office/powerpoint/2010/main" val="197087650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342900" rtl="0" eaLnBrk="1" latinLnBrk="0" hangingPunct="1">
        <a:spcBef>
          <a:spcPct val="0"/>
        </a:spcBef>
        <a:buNone/>
        <a:defRPr sz="3300" kern="1200">
          <a:solidFill>
            <a:schemeClr val="tx1"/>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21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8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50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5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36530E-C695-2C44-9F92-259B01868F5D}"/>
              </a:ext>
            </a:extLst>
          </p:cNvPr>
          <p:cNvPicPr>
            <a:picLocks noChangeAspect="1"/>
          </p:cNvPicPr>
          <p:nvPr userDrawn="1"/>
        </p:nvPicPr>
        <p:blipFill>
          <a:blip r:embed="rId13"/>
          <a:stretch>
            <a:fillRect/>
          </a:stretch>
        </p:blipFill>
        <p:spPr>
          <a:xfrm>
            <a:off x="11261" y="0"/>
            <a:ext cx="9121478" cy="5143500"/>
          </a:xfrm>
          <a:prstGeom prst="rect">
            <a:avLst/>
          </a:prstGeom>
        </p:spPr>
      </p:pic>
    </p:spTree>
    <p:extLst>
      <p:ext uri="{BB962C8B-B14F-4D97-AF65-F5344CB8AC3E}">
        <p14:creationId xmlns:p14="http://schemas.microsoft.com/office/powerpoint/2010/main" val="364478671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342900" rtl="0" eaLnBrk="1" latinLnBrk="0" hangingPunct="1">
        <a:spcBef>
          <a:spcPct val="0"/>
        </a:spcBef>
        <a:buNone/>
        <a:defRPr sz="3300" kern="1200">
          <a:solidFill>
            <a:schemeClr val="tx1"/>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21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8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50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5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hyperlink" Target="https://www.flickr.com/photos/71195909@N03/289558743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tiff"/></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hyperlink" Target="https://freepngimg.com/png/10816-calendar-pictur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hyperlink" Target="http://turtzonthego.blogspot.com/2011/09/4-easy-steps-in-applying-ched.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19.xml"/><Relationship Id="rId4" Type="http://schemas.openxmlformats.org/officeDocument/2006/relationships/hyperlink" Target="http://www.vecteezy.com/vector-art/56105-dollar-sign-vector"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tudentaid.ed.gov/" TargetMode="External"/><Relationship Id="rId2" Type="http://schemas.openxmlformats.org/officeDocument/2006/relationships/notesSlide" Target="../notesSlides/notesSlide23.xml"/><Relationship Id="rId1" Type="http://schemas.openxmlformats.org/officeDocument/2006/relationships/slideLayout" Target="../slideLayouts/slideLayout19.xml"/><Relationship Id="rId6" Type="http://schemas.openxmlformats.org/officeDocument/2006/relationships/hyperlink" Target="http://www.oggiimparoio.it/tag/compito-autentico/" TargetMode="External"/><Relationship Id="rId5" Type="http://schemas.openxmlformats.org/officeDocument/2006/relationships/image" Target="../media/image26.png"/><Relationship Id="rId4" Type="http://schemas.openxmlformats.org/officeDocument/2006/relationships/hyperlink" Target="mailto:studentaid@ed.gov"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hyperlink" Target="http://www.laureliversonhitchcock.org/2017/06/09/ferpa-social-media-thoughts-for-social-work-education/"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1.xml"/><Relationship Id="rId4" Type="http://schemas.openxmlformats.org/officeDocument/2006/relationships/hyperlink" Target="https://thestoryreadingapeblog.com/2017/08/15/dont-use-exclamation-points-in-your-writin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9.xml"/><Relationship Id="rId4" Type="http://schemas.openxmlformats.org/officeDocument/2006/relationships/hyperlink" Target="https://arthistoryteachingresources.org/lessons/visiting-the-museum-lesson-template/"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hyperlink" Target="https://www.wright.edu/raiderconnect/financial-aid/take-flight-program#work" TargetMode="External"/><Relationship Id="rId2" Type="http://schemas.openxmlformats.org/officeDocument/2006/relationships/notesSlide" Target="../notesSlides/notesSlide29.xml"/><Relationship Id="rId1" Type="http://schemas.openxmlformats.org/officeDocument/2006/relationships/slideLayout" Target="../slideLayouts/slideLayout19.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hyperlink" Target="mailto:enrollmentservices@wright.edu" TargetMode="External"/><Relationship Id="rId7" Type="http://schemas.openxmlformats.org/officeDocument/2006/relationships/image" Target="../media/image35.gif"/><Relationship Id="rId2" Type="http://schemas.openxmlformats.org/officeDocument/2006/relationships/notesSlide" Target="../notesSlides/notesSlide30.xml"/><Relationship Id="rId1" Type="http://schemas.openxmlformats.org/officeDocument/2006/relationships/slideLayout" Target="../slideLayouts/slideLayout25.xml"/><Relationship Id="rId6" Type="http://schemas.openxmlformats.org/officeDocument/2006/relationships/image" Target="../media/image34.jpg"/><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81D4C-2C78-334B-B7B0-255C6AB36E20}"/>
              </a:ext>
            </a:extLst>
          </p:cNvPr>
          <p:cNvSpPr>
            <a:spLocks noGrp="1"/>
          </p:cNvSpPr>
          <p:nvPr>
            <p:ph type="ctrTitle"/>
          </p:nvPr>
        </p:nvSpPr>
        <p:spPr/>
        <p:txBody>
          <a:bodyPr/>
          <a:lstStyle/>
          <a:p>
            <a:r>
              <a:rPr lang="en-US" dirty="0"/>
              <a:t>Financial Aid:  </a:t>
            </a:r>
            <a:br>
              <a:rPr lang="en-US" dirty="0"/>
            </a:br>
            <a:r>
              <a:rPr lang="en-US" dirty="0"/>
              <a:t>What you need to know</a:t>
            </a:r>
          </a:p>
        </p:txBody>
      </p:sp>
      <p:sp>
        <p:nvSpPr>
          <p:cNvPr id="3" name="Subtitle 2">
            <a:extLst>
              <a:ext uri="{FF2B5EF4-FFF2-40B4-BE49-F238E27FC236}">
                <a16:creationId xmlns:a16="http://schemas.microsoft.com/office/drawing/2014/main" id="{3F117EF4-87CC-1243-A4BB-5077878534B1}"/>
              </a:ext>
            </a:extLst>
          </p:cNvPr>
          <p:cNvSpPr>
            <a:spLocks noGrp="1"/>
          </p:cNvSpPr>
          <p:nvPr>
            <p:ph type="subTitle" idx="1"/>
          </p:nvPr>
        </p:nvSpPr>
        <p:spPr>
          <a:xfrm>
            <a:off x="3635829" y="2222937"/>
            <a:ext cx="5089630" cy="911439"/>
          </a:xfrm>
        </p:spPr>
        <p:txBody>
          <a:bodyPr/>
          <a:lstStyle/>
          <a:p>
            <a:r>
              <a:rPr lang="en-US" dirty="0"/>
              <a:t>Enrollment Services </a:t>
            </a:r>
          </a:p>
          <a:p>
            <a:endParaRPr lang="en-US" dirty="0"/>
          </a:p>
          <a:p>
            <a:r>
              <a:rPr lang="en-US" dirty="0"/>
              <a:t>Enrollment Services Advisor</a:t>
            </a:r>
          </a:p>
          <a:p>
            <a:endParaRPr lang="en-US" dirty="0"/>
          </a:p>
        </p:txBody>
      </p:sp>
    </p:spTree>
    <p:extLst>
      <p:ext uri="{BB962C8B-B14F-4D97-AF65-F5344CB8AC3E}">
        <p14:creationId xmlns:p14="http://schemas.microsoft.com/office/powerpoint/2010/main" val="2720704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EA342-75FF-4DB7-8D24-21917EF73B55}"/>
              </a:ext>
            </a:extLst>
          </p:cNvPr>
          <p:cNvSpPr>
            <a:spLocks noGrp="1"/>
          </p:cNvSpPr>
          <p:nvPr>
            <p:ph type="title"/>
          </p:nvPr>
        </p:nvSpPr>
        <p:spPr/>
        <p:txBody>
          <a:bodyPr/>
          <a:lstStyle/>
          <a:p>
            <a:r>
              <a:rPr lang="en-US" dirty="0"/>
              <a:t>Topics We Will Discuss	</a:t>
            </a:r>
          </a:p>
        </p:txBody>
      </p:sp>
      <p:sp>
        <p:nvSpPr>
          <p:cNvPr id="3" name="Content Placeholder 2">
            <a:extLst>
              <a:ext uri="{FF2B5EF4-FFF2-40B4-BE49-F238E27FC236}">
                <a16:creationId xmlns:a16="http://schemas.microsoft.com/office/drawing/2014/main" id="{85EB9BB3-AF63-4102-A0EA-FE6610964DC9}"/>
              </a:ext>
            </a:extLst>
          </p:cNvPr>
          <p:cNvSpPr>
            <a:spLocks noGrp="1"/>
          </p:cNvSpPr>
          <p:nvPr>
            <p:ph idx="1"/>
          </p:nvPr>
        </p:nvSpPr>
        <p:spPr>
          <a:xfrm>
            <a:off x="457200" y="1435971"/>
            <a:ext cx="8229600" cy="3540878"/>
          </a:xfrm>
        </p:spPr>
        <p:txBody>
          <a:bodyPr/>
          <a:lstStyle/>
          <a:p>
            <a:pPr>
              <a:lnSpc>
                <a:spcPct val="95000"/>
              </a:lnSpc>
              <a:spcBef>
                <a:spcPts val="1200"/>
              </a:spcBef>
              <a:buClr>
                <a:srgbClr val="005B99"/>
              </a:buClr>
            </a:pPr>
            <a:r>
              <a:rPr lang="en-US" sz="2000" dirty="0">
                <a:latin typeface="Arial" panose="020B0604020202020204" pitchFamily="34" charset="0"/>
                <a:cs typeface="Arial" panose="020B0604020202020204" pitchFamily="34" charset="0"/>
              </a:rPr>
              <a:t>What is financial aid?</a:t>
            </a:r>
          </a:p>
          <a:p>
            <a:pPr>
              <a:lnSpc>
                <a:spcPct val="95000"/>
              </a:lnSpc>
              <a:spcBef>
                <a:spcPts val="1200"/>
              </a:spcBef>
              <a:buClr>
                <a:srgbClr val="005B99"/>
              </a:buClr>
            </a:pPr>
            <a:r>
              <a:rPr lang="en-US" sz="2000" dirty="0">
                <a:latin typeface="Arial" panose="020B0604020202020204" pitchFamily="34" charset="0"/>
                <a:cs typeface="Arial" panose="020B0604020202020204" pitchFamily="34" charset="0"/>
              </a:rPr>
              <a:t>Cost of attendance (COA) </a:t>
            </a:r>
          </a:p>
          <a:p>
            <a:pPr>
              <a:lnSpc>
                <a:spcPct val="95000"/>
              </a:lnSpc>
              <a:spcBef>
                <a:spcPts val="1200"/>
              </a:spcBef>
              <a:buClr>
                <a:srgbClr val="005B99"/>
              </a:buClr>
            </a:pPr>
            <a:r>
              <a:rPr lang="en-US" sz="2000" dirty="0">
                <a:latin typeface="Arial" panose="020B0604020202020204" pitchFamily="34" charset="0"/>
                <a:cs typeface="Arial" panose="020B0604020202020204" pitchFamily="34" charset="0"/>
              </a:rPr>
              <a:t>Student Aid Index (SAI)</a:t>
            </a:r>
          </a:p>
          <a:p>
            <a:pPr>
              <a:lnSpc>
                <a:spcPct val="95000"/>
              </a:lnSpc>
              <a:spcBef>
                <a:spcPts val="1200"/>
              </a:spcBef>
              <a:buClr>
                <a:srgbClr val="005B99"/>
              </a:buClr>
            </a:pPr>
            <a:r>
              <a:rPr lang="en-US" sz="2000" dirty="0">
                <a:latin typeface="Arial" panose="020B0604020202020204" pitchFamily="34" charset="0"/>
                <a:cs typeface="Arial" panose="020B0604020202020204" pitchFamily="34" charset="0"/>
              </a:rPr>
              <a:t>Financial need</a:t>
            </a:r>
          </a:p>
          <a:p>
            <a:pPr>
              <a:lnSpc>
                <a:spcPct val="95000"/>
              </a:lnSpc>
              <a:spcBef>
                <a:spcPts val="1200"/>
              </a:spcBef>
              <a:buClr>
                <a:srgbClr val="005B99"/>
              </a:buClr>
            </a:pPr>
            <a:r>
              <a:rPr lang="en-US" sz="2000" dirty="0">
                <a:latin typeface="Arial" panose="020B0604020202020204" pitchFamily="34" charset="0"/>
                <a:cs typeface="Arial" panose="020B0604020202020204" pitchFamily="34" charset="0"/>
              </a:rPr>
              <a:t>Categories, types, and sources of financial aid</a:t>
            </a:r>
          </a:p>
          <a:p>
            <a:pPr>
              <a:lnSpc>
                <a:spcPct val="95000"/>
              </a:lnSpc>
              <a:spcBef>
                <a:spcPts val="1200"/>
              </a:spcBef>
              <a:buClr>
                <a:srgbClr val="005B99"/>
              </a:buClr>
            </a:pPr>
            <a:r>
              <a:rPr lang="en-US" sz="2000" dirty="0">
                <a:latin typeface="Arial" panose="020B0604020202020204" pitchFamily="34" charset="0"/>
                <a:cs typeface="Arial" panose="020B0604020202020204" pitchFamily="34" charset="0"/>
              </a:rPr>
              <a:t>Free Application for Federal Student Aid (FAFSA</a:t>
            </a:r>
            <a:r>
              <a:rPr lang="en-US" sz="2000" baseline="30000"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a:t>
            </a:r>
          </a:p>
          <a:p>
            <a:pPr>
              <a:lnSpc>
                <a:spcPct val="95000"/>
              </a:lnSpc>
              <a:spcBef>
                <a:spcPts val="1200"/>
              </a:spcBef>
              <a:buClr>
                <a:srgbClr val="005B99"/>
              </a:buClr>
            </a:pPr>
            <a:r>
              <a:rPr lang="en-US" sz="2000" dirty="0">
                <a:latin typeface="Arial" panose="020B0604020202020204" pitchFamily="34" charset="0"/>
                <a:cs typeface="Arial" panose="020B0604020202020204" pitchFamily="34" charset="0"/>
              </a:rPr>
              <a:t>Unusual and Special circumstances</a:t>
            </a:r>
            <a:endParaRPr lang="en-US" sz="2000" dirty="0"/>
          </a:p>
        </p:txBody>
      </p:sp>
      <p:pic>
        <p:nvPicPr>
          <p:cNvPr id="5" name="Picture 4">
            <a:extLst>
              <a:ext uri="{FF2B5EF4-FFF2-40B4-BE49-F238E27FC236}">
                <a16:creationId xmlns:a16="http://schemas.microsoft.com/office/drawing/2014/main" id="{FA2793E1-A32B-4578-8A78-EE8704ED4A19}"/>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936" t="14083"/>
          <a:stretch/>
        </p:blipFill>
        <p:spPr>
          <a:xfrm>
            <a:off x="6320707" y="915621"/>
            <a:ext cx="2560589" cy="2266518"/>
          </a:xfrm>
          <a:prstGeom prst="rect">
            <a:avLst/>
          </a:prstGeom>
        </p:spPr>
      </p:pic>
    </p:spTree>
    <p:extLst>
      <p:ext uri="{BB962C8B-B14F-4D97-AF65-F5344CB8AC3E}">
        <p14:creationId xmlns:p14="http://schemas.microsoft.com/office/powerpoint/2010/main" val="556052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E881C-1AD8-8A43-BDB0-0DA06B67AA91}"/>
              </a:ext>
            </a:extLst>
          </p:cNvPr>
          <p:cNvSpPr>
            <a:spLocks noGrp="1"/>
          </p:cNvSpPr>
          <p:nvPr>
            <p:ph type="title"/>
          </p:nvPr>
        </p:nvSpPr>
        <p:spPr/>
        <p:txBody>
          <a:bodyPr/>
          <a:lstStyle/>
          <a:p>
            <a:r>
              <a:rPr lang="en-US" dirty="0"/>
              <a:t>What is financial aid?</a:t>
            </a:r>
          </a:p>
        </p:txBody>
      </p:sp>
      <p:sp>
        <p:nvSpPr>
          <p:cNvPr id="3" name="Content Placeholder 2">
            <a:extLst>
              <a:ext uri="{FF2B5EF4-FFF2-40B4-BE49-F238E27FC236}">
                <a16:creationId xmlns:a16="http://schemas.microsoft.com/office/drawing/2014/main" id="{293C70DF-D5E1-B54E-846B-76EB495A590F}"/>
              </a:ext>
            </a:extLst>
          </p:cNvPr>
          <p:cNvSpPr>
            <a:spLocks noGrp="1"/>
          </p:cNvSpPr>
          <p:nvPr>
            <p:ph idx="1"/>
          </p:nvPr>
        </p:nvSpPr>
        <p:spPr>
          <a:xfrm>
            <a:off x="457200" y="1668907"/>
            <a:ext cx="4848990" cy="3026464"/>
          </a:xfrm>
        </p:spPr>
        <p:txBody>
          <a:bodyPr/>
          <a:lstStyle/>
          <a:p>
            <a:r>
              <a:rPr lang="en-US" dirty="0">
                <a:latin typeface="Arial" panose="020B0604020202020204" pitchFamily="34" charset="0"/>
                <a:cs typeface="Arial" panose="020B0604020202020204" pitchFamily="34" charset="0"/>
              </a:rPr>
              <a:t>Financial aid consists of</a:t>
            </a:r>
            <a:r>
              <a:rPr lang="en-US" dirty="0">
                <a:solidFill>
                  <a:srgbClr val="FF000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funds provided to students and families to help pay for postsecondary educational expenses</a:t>
            </a:r>
          </a:p>
          <a:p>
            <a:endParaRPr lang="en-US" dirty="0"/>
          </a:p>
        </p:txBody>
      </p:sp>
      <p:pic>
        <p:nvPicPr>
          <p:cNvPr id="4" name="Picture 3">
            <a:extLst>
              <a:ext uri="{FF2B5EF4-FFF2-40B4-BE49-F238E27FC236}">
                <a16:creationId xmlns:a16="http://schemas.microsoft.com/office/drawing/2014/main" id="{879A784E-2F2D-4EA6-BFF0-DC2C39B21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8186" y="914400"/>
            <a:ext cx="3314700" cy="3314700"/>
          </a:xfrm>
          <a:prstGeom prst="rect">
            <a:avLst/>
          </a:prstGeom>
        </p:spPr>
      </p:pic>
    </p:spTree>
    <p:extLst>
      <p:ext uri="{BB962C8B-B14F-4D97-AF65-F5344CB8AC3E}">
        <p14:creationId xmlns:p14="http://schemas.microsoft.com/office/powerpoint/2010/main" val="3994315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59BB7-66C3-4231-A808-9D37AC9F8C51}"/>
              </a:ext>
            </a:extLst>
          </p:cNvPr>
          <p:cNvSpPr>
            <a:spLocks noGrp="1"/>
          </p:cNvSpPr>
          <p:nvPr>
            <p:ph type="title"/>
          </p:nvPr>
        </p:nvSpPr>
        <p:spPr/>
        <p:txBody>
          <a:bodyPr/>
          <a:lstStyle/>
          <a:p>
            <a:r>
              <a:rPr lang="en-US" dirty="0"/>
              <a:t>What is Cost of attendance (COA)?</a:t>
            </a:r>
          </a:p>
        </p:txBody>
      </p:sp>
      <p:sp>
        <p:nvSpPr>
          <p:cNvPr id="4" name="Content Placeholder 2">
            <a:extLst>
              <a:ext uri="{FF2B5EF4-FFF2-40B4-BE49-F238E27FC236}">
                <a16:creationId xmlns:a16="http://schemas.microsoft.com/office/drawing/2014/main" id="{6DB4D445-2886-47E6-89B9-804F21621A05}"/>
              </a:ext>
            </a:extLst>
          </p:cNvPr>
          <p:cNvSpPr>
            <a:spLocks noGrp="1"/>
          </p:cNvSpPr>
          <p:nvPr>
            <p:ph idx="1"/>
          </p:nvPr>
        </p:nvSpPr>
        <p:spPr>
          <a:xfrm>
            <a:off x="1880527" y="1531985"/>
            <a:ext cx="5382946" cy="3027362"/>
          </a:xfrm>
        </p:spPr>
        <p:txBody>
          <a:bodyPr>
            <a:normAutofit fontScale="77500" lnSpcReduction="20000"/>
          </a:bodyPr>
          <a:lstStyle/>
          <a:p>
            <a:pPr>
              <a:lnSpc>
                <a:spcPct val="150000"/>
              </a:lnSpc>
            </a:pPr>
            <a:r>
              <a:rPr lang="en-US" sz="3200" dirty="0"/>
              <a:t>Tuition and fees</a:t>
            </a:r>
          </a:p>
          <a:p>
            <a:pPr>
              <a:lnSpc>
                <a:spcPct val="150000"/>
              </a:lnSpc>
            </a:pPr>
            <a:r>
              <a:rPr lang="en-US" sz="3200" dirty="0"/>
              <a:t>Housing and Food</a:t>
            </a:r>
          </a:p>
          <a:p>
            <a:pPr>
              <a:lnSpc>
                <a:spcPct val="150000"/>
              </a:lnSpc>
            </a:pPr>
            <a:r>
              <a:rPr lang="en-US" sz="3200" dirty="0"/>
              <a:t>Books and supplies</a:t>
            </a:r>
          </a:p>
          <a:p>
            <a:pPr>
              <a:lnSpc>
                <a:spcPct val="150000"/>
              </a:lnSpc>
            </a:pPr>
            <a:r>
              <a:rPr lang="en-US" sz="3200" dirty="0"/>
              <a:t>Transportation</a:t>
            </a:r>
          </a:p>
          <a:p>
            <a:pPr>
              <a:lnSpc>
                <a:spcPct val="150000"/>
              </a:lnSpc>
            </a:pPr>
            <a:r>
              <a:rPr lang="en-US" sz="3200" dirty="0"/>
              <a:t>Miscellaneous personal expenses</a:t>
            </a:r>
            <a:endParaRPr lang="en-US" dirty="0"/>
          </a:p>
        </p:txBody>
      </p:sp>
      <p:pic>
        <p:nvPicPr>
          <p:cNvPr id="5" name="Picture 4">
            <a:extLst>
              <a:ext uri="{FF2B5EF4-FFF2-40B4-BE49-F238E27FC236}">
                <a16:creationId xmlns:a16="http://schemas.microsoft.com/office/drawing/2014/main" id="{F1FAD4F6-F1D3-4989-8021-B700F27A6E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555" y="1541637"/>
            <a:ext cx="540596" cy="545017"/>
          </a:xfrm>
          <a:prstGeom prst="rect">
            <a:avLst/>
          </a:prstGeom>
          <a:solidFill>
            <a:schemeClr val="accent3">
              <a:lumMod val="50000"/>
            </a:schemeClr>
          </a:solidFill>
        </p:spPr>
      </p:pic>
      <p:pic>
        <p:nvPicPr>
          <p:cNvPr id="6" name="Picture 5">
            <a:extLst>
              <a:ext uri="{FF2B5EF4-FFF2-40B4-BE49-F238E27FC236}">
                <a16:creationId xmlns:a16="http://schemas.microsoft.com/office/drawing/2014/main" id="{A1F4610C-4461-4B75-8E15-0582D30BF16E}"/>
              </a:ext>
            </a:extLst>
          </p:cNvPr>
          <p:cNvPicPr>
            <a:picLocks noChangeAspect="1"/>
          </p:cNvPicPr>
          <p:nvPr/>
        </p:nvPicPr>
        <p:blipFill>
          <a:blip r:embed="rId4"/>
          <a:stretch>
            <a:fillRect/>
          </a:stretch>
        </p:blipFill>
        <p:spPr>
          <a:xfrm>
            <a:off x="1170972" y="2719192"/>
            <a:ext cx="543158" cy="543158"/>
          </a:xfrm>
          <a:prstGeom prst="rect">
            <a:avLst/>
          </a:prstGeom>
          <a:solidFill>
            <a:schemeClr val="accent3">
              <a:lumMod val="50000"/>
            </a:schemeClr>
          </a:solidFill>
        </p:spPr>
      </p:pic>
      <p:pic>
        <p:nvPicPr>
          <p:cNvPr id="7" name="Picture 6">
            <a:extLst>
              <a:ext uri="{FF2B5EF4-FFF2-40B4-BE49-F238E27FC236}">
                <a16:creationId xmlns:a16="http://schemas.microsoft.com/office/drawing/2014/main" id="{D18F7A57-117D-4CB1-82A3-15EB0D6B6D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6555" y="3934872"/>
            <a:ext cx="545016" cy="525531"/>
          </a:xfrm>
          <a:prstGeom prst="rect">
            <a:avLst/>
          </a:prstGeom>
          <a:solidFill>
            <a:schemeClr val="accent3">
              <a:lumMod val="50000"/>
            </a:schemeClr>
          </a:solidFill>
        </p:spPr>
      </p:pic>
      <p:pic>
        <p:nvPicPr>
          <p:cNvPr id="8" name="Picture 7">
            <a:extLst>
              <a:ext uri="{FF2B5EF4-FFF2-40B4-BE49-F238E27FC236}">
                <a16:creationId xmlns:a16="http://schemas.microsoft.com/office/drawing/2014/main" id="{E2F7EAC8-C3A1-41C3-897B-40D947B8A2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0974" y="2133109"/>
            <a:ext cx="540596" cy="512252"/>
          </a:xfrm>
          <a:prstGeom prst="rect">
            <a:avLst/>
          </a:prstGeom>
          <a:solidFill>
            <a:schemeClr val="accent3">
              <a:lumMod val="50000"/>
            </a:schemeClr>
          </a:solidFill>
        </p:spPr>
      </p:pic>
      <p:pic>
        <p:nvPicPr>
          <p:cNvPr id="9" name="Picture 8">
            <a:extLst>
              <a:ext uri="{FF2B5EF4-FFF2-40B4-BE49-F238E27FC236}">
                <a16:creationId xmlns:a16="http://schemas.microsoft.com/office/drawing/2014/main" id="{1DC6DFF7-9A41-482C-AB13-70B41FEB00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70973" y="3336181"/>
            <a:ext cx="545017" cy="545017"/>
          </a:xfrm>
          <a:prstGeom prst="rect">
            <a:avLst/>
          </a:prstGeom>
          <a:solidFill>
            <a:schemeClr val="accent3">
              <a:lumMod val="50000"/>
            </a:schemeClr>
          </a:solidFill>
        </p:spPr>
      </p:pic>
    </p:spTree>
    <p:extLst>
      <p:ext uri="{BB962C8B-B14F-4D97-AF65-F5344CB8AC3E}">
        <p14:creationId xmlns:p14="http://schemas.microsoft.com/office/powerpoint/2010/main" val="2255236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D6381-007E-4264-8853-AD6CEE096639}"/>
              </a:ext>
            </a:extLst>
          </p:cNvPr>
          <p:cNvSpPr>
            <a:spLocks noGrp="1"/>
          </p:cNvSpPr>
          <p:nvPr>
            <p:ph type="title"/>
          </p:nvPr>
        </p:nvSpPr>
        <p:spPr/>
        <p:txBody>
          <a:bodyPr/>
          <a:lstStyle/>
          <a:p>
            <a:r>
              <a:rPr lang="en-US" dirty="0"/>
              <a:t>Cost Comparison</a:t>
            </a:r>
          </a:p>
        </p:txBody>
      </p:sp>
      <p:pic>
        <p:nvPicPr>
          <p:cNvPr id="5" name="Content Placeholder 4">
            <a:extLst>
              <a:ext uri="{FF2B5EF4-FFF2-40B4-BE49-F238E27FC236}">
                <a16:creationId xmlns:a16="http://schemas.microsoft.com/office/drawing/2014/main" id="{D96F966D-2EE5-4BB3-9E3B-EDBCAAA237FD}"/>
              </a:ext>
            </a:extLst>
          </p:cNvPr>
          <p:cNvPicPr>
            <a:picLocks noGrp="1" noChangeAspect="1"/>
          </p:cNvPicPr>
          <p:nvPr>
            <p:ph idx="1"/>
          </p:nvPr>
        </p:nvPicPr>
        <p:blipFill>
          <a:blip r:embed="rId3"/>
          <a:stretch>
            <a:fillRect/>
          </a:stretch>
        </p:blipFill>
        <p:spPr>
          <a:xfrm>
            <a:off x="4186195" y="760413"/>
            <a:ext cx="3889460" cy="3787775"/>
          </a:xfrm>
          <a:prstGeom prst="rect">
            <a:avLst/>
          </a:prstGeom>
        </p:spPr>
      </p:pic>
      <p:sp>
        <p:nvSpPr>
          <p:cNvPr id="4" name="Text Placeholder 3">
            <a:extLst>
              <a:ext uri="{FF2B5EF4-FFF2-40B4-BE49-F238E27FC236}">
                <a16:creationId xmlns:a16="http://schemas.microsoft.com/office/drawing/2014/main" id="{76494AF0-1C33-49E8-AAFA-E09BF49998A1}"/>
              </a:ext>
            </a:extLst>
          </p:cNvPr>
          <p:cNvSpPr>
            <a:spLocks noGrp="1"/>
          </p:cNvSpPr>
          <p:nvPr>
            <p:ph type="body" sz="half" idx="2"/>
          </p:nvPr>
        </p:nvSpPr>
        <p:spPr>
          <a:xfrm>
            <a:off x="457201" y="2087686"/>
            <a:ext cx="3008313" cy="1147779"/>
          </a:xfrm>
        </p:spPr>
        <p:txBody>
          <a:bodyPr/>
          <a:lstStyle/>
          <a:p>
            <a:r>
              <a:rPr lang="en-US" sz="1100" dirty="0"/>
              <a:t>A worksheet like this can be used as a guide to calculate a student expense budget and to help determine the resources needed to meet the costs for the school year when comparing colleges.</a:t>
            </a:r>
          </a:p>
        </p:txBody>
      </p:sp>
    </p:spTree>
    <p:extLst>
      <p:ext uri="{BB962C8B-B14F-4D97-AF65-F5344CB8AC3E}">
        <p14:creationId xmlns:p14="http://schemas.microsoft.com/office/powerpoint/2010/main" val="3083657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30D1-510E-464E-AF4A-FC943B4EA071}"/>
              </a:ext>
            </a:extLst>
          </p:cNvPr>
          <p:cNvSpPr>
            <a:spLocks noGrp="1"/>
          </p:cNvSpPr>
          <p:nvPr>
            <p:ph type="title"/>
          </p:nvPr>
        </p:nvSpPr>
        <p:spPr/>
        <p:txBody>
          <a:bodyPr/>
          <a:lstStyle/>
          <a:p>
            <a:r>
              <a:rPr lang="en-US" sz="3200" dirty="0"/>
              <a:t>What is the Student Aid Index (SAI)?</a:t>
            </a:r>
          </a:p>
        </p:txBody>
      </p:sp>
      <p:sp>
        <p:nvSpPr>
          <p:cNvPr id="3" name="Freeform 11">
            <a:extLst>
              <a:ext uri="{FF2B5EF4-FFF2-40B4-BE49-F238E27FC236}">
                <a16:creationId xmlns:a16="http://schemas.microsoft.com/office/drawing/2014/main" id="{A15AE6E8-D969-4128-8CD1-AB01401DCF76}"/>
              </a:ext>
            </a:extLst>
          </p:cNvPr>
          <p:cNvSpPr txBox="1">
            <a:spLocks/>
          </p:cNvSpPr>
          <p:nvPr/>
        </p:nvSpPr>
        <p:spPr>
          <a:xfrm>
            <a:off x="457200" y="1477800"/>
            <a:ext cx="3059723" cy="3345906"/>
          </a:xfrm>
          <a:custGeom>
            <a:avLst/>
            <a:gdLst>
              <a:gd name="connsiteX0" fmla="*/ 0 w 2902148"/>
              <a:gd name="connsiteY0" fmla="*/ 0 h 1741289"/>
              <a:gd name="connsiteX1" fmla="*/ 2902148 w 2902148"/>
              <a:gd name="connsiteY1" fmla="*/ 0 h 1741289"/>
              <a:gd name="connsiteX2" fmla="*/ 2902148 w 2902148"/>
              <a:gd name="connsiteY2" fmla="*/ 1741289 h 1741289"/>
              <a:gd name="connsiteX3" fmla="*/ 0 w 2902148"/>
              <a:gd name="connsiteY3" fmla="*/ 1741289 h 1741289"/>
              <a:gd name="connsiteX4" fmla="*/ 0 w 2902148"/>
              <a:gd name="connsiteY4" fmla="*/ 0 h 1741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148" h="1741289">
                <a:moveTo>
                  <a:pt x="0" y="0"/>
                </a:moveTo>
                <a:lnTo>
                  <a:pt x="2902148" y="0"/>
                </a:lnTo>
                <a:lnTo>
                  <a:pt x="2902148" y="1741289"/>
                </a:lnTo>
                <a:lnTo>
                  <a:pt x="0" y="1741289"/>
                </a:lnTo>
                <a:lnTo>
                  <a:pt x="0" y="0"/>
                </a:lnTo>
                <a:close/>
              </a:path>
            </a:pathLst>
          </a:custGeom>
          <a:solidFill>
            <a:srgbClr val="FA9B32"/>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33350" tIns="133350" rIns="133350" bIns="133350" numCol="1" spcCol="1270" anchor="ctr" anchorCtr="0">
            <a:noAutofit/>
          </a:bodyPr>
          <a:lstStyle>
            <a:lvl1pPr marL="257175" indent="-257175" algn="l" defTabSz="342900" rtl="0" eaLnBrk="1" latinLnBrk="0" hangingPunct="1">
              <a:spcBef>
                <a:spcPct val="20000"/>
              </a:spcBef>
              <a:buFont typeface="Arial"/>
              <a:buChar char="•"/>
              <a:defRPr sz="2400" kern="1200">
                <a:solidFill>
                  <a:schemeClr val="lt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lt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lt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lt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lt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lt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lt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lt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lt1"/>
                </a:solidFill>
                <a:latin typeface="+mn-lt"/>
                <a:ea typeface="+mn-ea"/>
                <a:cs typeface="+mn-cs"/>
              </a:defRPr>
            </a:lvl9pPr>
          </a:lstStyle>
          <a:p>
            <a:pPr marL="0" lvl="0" indent="0" algn="ctr" defTabSz="1022350">
              <a:lnSpc>
                <a:spcPct val="90000"/>
              </a:lnSpc>
              <a:spcBef>
                <a:spcPct val="0"/>
              </a:spcBef>
              <a:spcAft>
                <a:spcPct val="35000"/>
              </a:spcAft>
              <a:buNone/>
            </a:pPr>
            <a:r>
              <a:rPr lang="en-US" sz="2200" b="1" kern="1200" dirty="0">
                <a:latin typeface="Arial" charset="0"/>
                <a:ea typeface="Arial" charset="0"/>
                <a:cs typeface="Arial" charset="0"/>
              </a:rPr>
              <a:t>Number resulting from the evaluation of a student’s      (and family’s) approximate financial resources </a:t>
            </a:r>
            <a:r>
              <a:rPr lang="en-US" sz="2200" b="1" dirty="0">
                <a:latin typeface="Arial" charset="0"/>
                <a:ea typeface="Arial" charset="0"/>
                <a:cs typeface="Arial" charset="0"/>
              </a:rPr>
              <a:t>for a </a:t>
            </a:r>
            <a:r>
              <a:rPr lang="en-US" sz="2200" b="1" kern="1200" dirty="0">
                <a:latin typeface="Arial" charset="0"/>
                <a:ea typeface="Arial" charset="0"/>
                <a:cs typeface="Arial" charset="0"/>
              </a:rPr>
              <a:t>student’s postsecondary education</a:t>
            </a:r>
          </a:p>
        </p:txBody>
      </p:sp>
      <p:sp>
        <p:nvSpPr>
          <p:cNvPr id="4" name="Left Brace 3">
            <a:extLst>
              <a:ext uri="{FF2B5EF4-FFF2-40B4-BE49-F238E27FC236}">
                <a16:creationId xmlns:a16="http://schemas.microsoft.com/office/drawing/2014/main" id="{F338031D-2999-4DC8-9F8F-19F97F338FC5}"/>
              </a:ext>
            </a:extLst>
          </p:cNvPr>
          <p:cNvSpPr/>
          <p:nvPr/>
        </p:nvSpPr>
        <p:spPr>
          <a:xfrm>
            <a:off x="4006508" y="2093154"/>
            <a:ext cx="457200" cy="2011145"/>
          </a:xfrm>
          <a:prstGeom prst="leftBrace">
            <a:avLst/>
          </a:prstGeom>
          <a:ln w="38100">
            <a:solidFill>
              <a:srgbClr val="005B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n w="57150">
                <a:solidFill>
                  <a:schemeClr val="tx1"/>
                </a:solidFill>
              </a:ln>
              <a:solidFill>
                <a:srgbClr val="005B99"/>
              </a:solidFill>
            </a:endParaRPr>
          </a:p>
        </p:txBody>
      </p:sp>
      <p:sp>
        <p:nvSpPr>
          <p:cNvPr id="5" name="Freeform 12">
            <a:extLst>
              <a:ext uri="{FF2B5EF4-FFF2-40B4-BE49-F238E27FC236}">
                <a16:creationId xmlns:a16="http://schemas.microsoft.com/office/drawing/2014/main" id="{D488D275-F7A2-4533-A531-D3BBB3C99C49}"/>
              </a:ext>
            </a:extLst>
          </p:cNvPr>
          <p:cNvSpPr/>
          <p:nvPr/>
        </p:nvSpPr>
        <p:spPr>
          <a:xfrm>
            <a:off x="5519197" y="1477800"/>
            <a:ext cx="2750127" cy="1230708"/>
          </a:xfrm>
          <a:custGeom>
            <a:avLst/>
            <a:gdLst>
              <a:gd name="connsiteX0" fmla="*/ 0 w 2902148"/>
              <a:gd name="connsiteY0" fmla="*/ 0 h 1741289"/>
              <a:gd name="connsiteX1" fmla="*/ 2902148 w 2902148"/>
              <a:gd name="connsiteY1" fmla="*/ 0 h 1741289"/>
              <a:gd name="connsiteX2" fmla="*/ 2902148 w 2902148"/>
              <a:gd name="connsiteY2" fmla="*/ 1741289 h 1741289"/>
              <a:gd name="connsiteX3" fmla="*/ 0 w 2902148"/>
              <a:gd name="connsiteY3" fmla="*/ 1741289 h 1741289"/>
              <a:gd name="connsiteX4" fmla="*/ 0 w 2902148"/>
              <a:gd name="connsiteY4" fmla="*/ 0 h 1741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148" h="1741289">
                <a:moveTo>
                  <a:pt x="0" y="0"/>
                </a:moveTo>
                <a:lnTo>
                  <a:pt x="2902148" y="0"/>
                </a:lnTo>
                <a:lnTo>
                  <a:pt x="2902148" y="1741289"/>
                </a:lnTo>
                <a:lnTo>
                  <a:pt x="0" y="1741289"/>
                </a:lnTo>
                <a:lnTo>
                  <a:pt x="0" y="0"/>
                </a:lnTo>
                <a:close/>
              </a:path>
            </a:pathLst>
          </a:custGeom>
          <a:solidFill>
            <a:schemeClr val="accent5">
              <a:lumMod val="75000"/>
            </a:schemeClr>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33350" tIns="133350" rIns="133350" bIns="133350" numCol="1" spcCol="1270" anchor="ctr" anchorCtr="0">
            <a:noAutofit/>
          </a:bodyPr>
          <a:lstStyle/>
          <a:p>
            <a:pPr algn="ctr" defTabSz="1022350">
              <a:lnSpc>
                <a:spcPct val="90000"/>
              </a:lnSpc>
              <a:spcBef>
                <a:spcPct val="0"/>
              </a:spcBef>
              <a:spcAft>
                <a:spcPct val="35000"/>
              </a:spcAft>
            </a:pPr>
            <a:r>
              <a:rPr lang="en-US" sz="2400" b="1" dirty="0">
                <a:latin typeface="Arial" charset="0"/>
                <a:ea typeface="Arial" charset="0"/>
                <a:cs typeface="Arial" charset="0"/>
              </a:rPr>
              <a:t>Student contribution</a:t>
            </a:r>
          </a:p>
        </p:txBody>
      </p:sp>
      <p:sp>
        <p:nvSpPr>
          <p:cNvPr id="6" name="Freeform 13">
            <a:extLst>
              <a:ext uri="{FF2B5EF4-FFF2-40B4-BE49-F238E27FC236}">
                <a16:creationId xmlns:a16="http://schemas.microsoft.com/office/drawing/2014/main" id="{6CB9C953-0E08-446F-B4C7-B5FDA088F85C}"/>
              </a:ext>
            </a:extLst>
          </p:cNvPr>
          <p:cNvSpPr/>
          <p:nvPr/>
        </p:nvSpPr>
        <p:spPr>
          <a:xfrm>
            <a:off x="5519197" y="3413917"/>
            <a:ext cx="2750127" cy="1380763"/>
          </a:xfrm>
          <a:custGeom>
            <a:avLst/>
            <a:gdLst>
              <a:gd name="connsiteX0" fmla="*/ 0 w 2902148"/>
              <a:gd name="connsiteY0" fmla="*/ 0 h 1741289"/>
              <a:gd name="connsiteX1" fmla="*/ 2902148 w 2902148"/>
              <a:gd name="connsiteY1" fmla="*/ 0 h 1741289"/>
              <a:gd name="connsiteX2" fmla="*/ 2902148 w 2902148"/>
              <a:gd name="connsiteY2" fmla="*/ 1741289 h 1741289"/>
              <a:gd name="connsiteX3" fmla="*/ 0 w 2902148"/>
              <a:gd name="connsiteY3" fmla="*/ 1741289 h 1741289"/>
              <a:gd name="connsiteX4" fmla="*/ 0 w 2902148"/>
              <a:gd name="connsiteY4" fmla="*/ 0 h 1741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148" h="1741289">
                <a:moveTo>
                  <a:pt x="0" y="0"/>
                </a:moveTo>
                <a:lnTo>
                  <a:pt x="2902148" y="0"/>
                </a:lnTo>
                <a:lnTo>
                  <a:pt x="2902148" y="1741289"/>
                </a:lnTo>
                <a:lnTo>
                  <a:pt x="0" y="1741289"/>
                </a:lnTo>
                <a:lnTo>
                  <a:pt x="0" y="0"/>
                </a:lnTo>
                <a:close/>
              </a:path>
            </a:pathLst>
          </a:custGeom>
          <a:solidFill>
            <a:srgbClr val="7030A0"/>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33350" tIns="133350" rIns="133350" bIns="133350" numCol="1" spcCol="1270" anchor="ctr" anchorCtr="0">
            <a:noAutofit/>
          </a:bodyPr>
          <a:lstStyle/>
          <a:p>
            <a:pPr algn="ctr" defTabSz="1022350">
              <a:lnSpc>
                <a:spcPct val="90000"/>
              </a:lnSpc>
              <a:spcBef>
                <a:spcPct val="0"/>
              </a:spcBef>
              <a:spcAft>
                <a:spcPct val="35000"/>
              </a:spcAft>
            </a:pPr>
            <a:r>
              <a:rPr lang="en-US" sz="2400" b="1" dirty="0">
                <a:latin typeface="Arial" charset="0"/>
                <a:ea typeface="Arial" charset="0"/>
                <a:cs typeface="Arial" charset="0"/>
              </a:rPr>
              <a:t>Contributor</a:t>
            </a:r>
          </a:p>
          <a:p>
            <a:pPr algn="ctr" defTabSz="1022350">
              <a:lnSpc>
                <a:spcPct val="90000"/>
              </a:lnSpc>
              <a:spcBef>
                <a:spcPct val="0"/>
              </a:spcBef>
              <a:spcAft>
                <a:spcPct val="35000"/>
              </a:spcAft>
            </a:pPr>
            <a:r>
              <a:rPr lang="en-US" sz="1800" b="1" dirty="0">
                <a:latin typeface="Arial" charset="0"/>
                <a:ea typeface="Arial" charset="0"/>
                <a:cs typeface="Arial" charset="0"/>
              </a:rPr>
              <a:t>Parent</a:t>
            </a:r>
          </a:p>
          <a:p>
            <a:pPr algn="ctr" defTabSz="1022350">
              <a:lnSpc>
                <a:spcPct val="90000"/>
              </a:lnSpc>
              <a:spcBef>
                <a:spcPct val="0"/>
              </a:spcBef>
              <a:spcAft>
                <a:spcPct val="35000"/>
              </a:spcAft>
            </a:pPr>
            <a:r>
              <a:rPr lang="en-US" sz="2400" dirty="0">
                <a:latin typeface="Arial" charset="0"/>
                <a:ea typeface="Arial" charset="0"/>
                <a:cs typeface="Arial" charset="0"/>
              </a:rPr>
              <a:t> </a:t>
            </a:r>
            <a:r>
              <a:rPr lang="en-US" sz="1600" i="1" dirty="0">
                <a:latin typeface="Arial" charset="0"/>
                <a:ea typeface="Arial" charset="0"/>
                <a:cs typeface="Arial" charset="0"/>
              </a:rPr>
              <a:t>(for dependent students)</a:t>
            </a:r>
            <a:endParaRPr lang="en-US" sz="2400" i="1" dirty="0">
              <a:latin typeface="Arial" charset="0"/>
              <a:ea typeface="Arial" charset="0"/>
              <a:cs typeface="Arial" charset="0"/>
            </a:endParaRPr>
          </a:p>
        </p:txBody>
      </p:sp>
    </p:spTree>
    <p:extLst>
      <p:ext uri="{BB962C8B-B14F-4D97-AF65-F5344CB8AC3E}">
        <p14:creationId xmlns:p14="http://schemas.microsoft.com/office/powerpoint/2010/main" val="296404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B8FA2-8528-43E5-869B-F6316AE1641D}"/>
              </a:ext>
            </a:extLst>
          </p:cNvPr>
          <p:cNvSpPr>
            <a:spLocks noGrp="1"/>
          </p:cNvSpPr>
          <p:nvPr>
            <p:ph type="title"/>
          </p:nvPr>
        </p:nvSpPr>
        <p:spPr/>
        <p:txBody>
          <a:bodyPr/>
          <a:lstStyle/>
          <a:p>
            <a:r>
              <a:rPr lang="en-US" dirty="0"/>
              <a:t>What is financial Need?</a:t>
            </a:r>
          </a:p>
        </p:txBody>
      </p:sp>
      <p:graphicFrame>
        <p:nvGraphicFramePr>
          <p:cNvPr id="3" name="Table 2">
            <a:extLst>
              <a:ext uri="{FF2B5EF4-FFF2-40B4-BE49-F238E27FC236}">
                <a16:creationId xmlns:a16="http://schemas.microsoft.com/office/drawing/2014/main" id="{8347B8C9-75D9-4DBD-B205-C681037C7C98}"/>
              </a:ext>
            </a:extLst>
          </p:cNvPr>
          <p:cNvGraphicFramePr>
            <a:graphicFrameLocks noGrp="1"/>
          </p:cNvGraphicFramePr>
          <p:nvPr>
            <p:extLst>
              <p:ext uri="{D42A27DB-BD31-4B8C-83A1-F6EECF244321}">
                <p14:modId xmlns:p14="http://schemas.microsoft.com/office/powerpoint/2010/main" val="2835521465"/>
              </p:ext>
            </p:extLst>
          </p:nvPr>
        </p:nvGraphicFramePr>
        <p:xfrm>
          <a:off x="978936" y="1761986"/>
          <a:ext cx="7486191" cy="2558425"/>
        </p:xfrm>
        <a:graphic>
          <a:graphicData uri="http://schemas.openxmlformats.org/drawingml/2006/table">
            <a:tbl>
              <a:tblPr firstRow="1" firstCol="1" bandRow="1" bandCol="1">
                <a:effectLst>
                  <a:outerShdw blurRad="50800" dist="38100" dir="2700000" algn="tl" rotWithShape="0">
                    <a:prstClr val="black">
                      <a:alpha val="40000"/>
                    </a:prstClr>
                  </a:outerShdw>
                </a:effectLst>
                <a:tableStyleId>{5C22544A-7EE6-4342-B048-85BDC9FD1C3A}</a:tableStyleId>
              </a:tblPr>
              <a:tblGrid>
                <a:gridCol w="7486191">
                  <a:extLst>
                    <a:ext uri="{9D8B030D-6E8A-4147-A177-3AD203B41FA5}">
                      <a16:colId xmlns:a16="http://schemas.microsoft.com/office/drawing/2014/main" val="20000"/>
                    </a:ext>
                  </a:extLst>
                </a:gridCol>
              </a:tblGrid>
              <a:tr h="2558425">
                <a:tc>
                  <a:txBody>
                    <a:bodyPr/>
                    <a:lstStyle/>
                    <a:p>
                      <a:pPr marL="0" marR="0" algn="l">
                        <a:lnSpc>
                          <a:spcPct val="140000"/>
                        </a:lnSpc>
                        <a:spcBef>
                          <a:spcPts val="1200"/>
                        </a:spcBef>
                        <a:spcAft>
                          <a:spcPts val="0"/>
                        </a:spcAft>
                        <a:tabLst>
                          <a:tab pos="568325" algn="l"/>
                        </a:tabLst>
                      </a:pPr>
                      <a:r>
                        <a:rPr lang="en-US" sz="2400" dirty="0">
                          <a:effectLst/>
                          <a:latin typeface="Arial" charset="0"/>
                          <a:ea typeface="Arial" charset="0"/>
                          <a:cs typeface="Arial" charset="0"/>
                        </a:rPr>
                        <a:t>	</a:t>
                      </a:r>
                      <a:r>
                        <a:rPr lang="en-US" sz="3200" dirty="0">
                          <a:effectLst/>
                          <a:latin typeface="Arial" charset="0"/>
                          <a:ea typeface="Arial" charset="0"/>
                          <a:cs typeface="Arial" charset="0"/>
                        </a:rPr>
                        <a:t>Cost of attendance (COA)</a:t>
                      </a:r>
                      <a:endParaRPr lang="en-US" sz="3600" dirty="0">
                        <a:effectLst/>
                        <a:latin typeface="Arial" charset="0"/>
                        <a:ea typeface="Arial" charset="0"/>
                        <a:cs typeface="Arial" charset="0"/>
                      </a:endParaRPr>
                    </a:p>
                    <a:p>
                      <a:pPr marL="0" marR="0" algn="l">
                        <a:lnSpc>
                          <a:spcPct val="140000"/>
                        </a:lnSpc>
                        <a:spcBef>
                          <a:spcPts val="0"/>
                        </a:spcBef>
                        <a:spcAft>
                          <a:spcPts val="0"/>
                        </a:spcAft>
                        <a:tabLst>
                          <a:tab pos="568325" algn="l"/>
                        </a:tabLst>
                      </a:pPr>
                      <a:r>
                        <a:rPr lang="en-US" sz="3200" dirty="0">
                          <a:effectLst/>
                          <a:latin typeface="Arial" charset="0"/>
                          <a:ea typeface="Arial" charset="0"/>
                          <a:cs typeface="Arial" charset="0"/>
                        </a:rPr>
                        <a:t>  – 	Student Aid Index (SAI</a:t>
                      </a:r>
                      <a:r>
                        <a:rPr lang="en-US" sz="3200" u="none" dirty="0">
                          <a:effectLst/>
                          <a:latin typeface="Arial" charset="0"/>
                          <a:ea typeface="Arial" charset="0"/>
                          <a:cs typeface="Arial" charset="0"/>
                        </a:rPr>
                        <a:t>)</a:t>
                      </a:r>
                      <a:endParaRPr lang="en-US" sz="3600" u="none" dirty="0">
                        <a:effectLst/>
                        <a:latin typeface="Arial" charset="0"/>
                        <a:ea typeface="Arial" charset="0"/>
                        <a:cs typeface="Arial" charset="0"/>
                      </a:endParaRPr>
                    </a:p>
                    <a:p>
                      <a:pPr marL="0" marR="0" algn="l">
                        <a:lnSpc>
                          <a:spcPct val="140000"/>
                        </a:lnSpc>
                        <a:spcBef>
                          <a:spcPts val="600"/>
                        </a:spcBef>
                        <a:spcAft>
                          <a:spcPts val="600"/>
                        </a:spcAft>
                        <a:tabLst>
                          <a:tab pos="568325" algn="l"/>
                        </a:tabLst>
                      </a:pPr>
                      <a:r>
                        <a:rPr lang="en-US" sz="3200" dirty="0">
                          <a:effectLst/>
                          <a:latin typeface="Arial" charset="0"/>
                          <a:ea typeface="Arial" charset="0"/>
                          <a:cs typeface="Arial" charset="0"/>
                        </a:rPr>
                        <a:t>  =	Financial need</a:t>
                      </a:r>
                      <a:endParaRPr lang="en-US" sz="3600" dirty="0">
                        <a:effectLst/>
                        <a:latin typeface="Arial" charset="0"/>
                        <a:ea typeface="Arial" charset="0"/>
                        <a:cs typeface="Arial" charset="0"/>
                      </a:endParaRPr>
                    </a:p>
                  </a:txBody>
                  <a:tcPr marL="68580" marR="68580" marT="0" marB="0" anchor="ctr">
                    <a:solidFill>
                      <a:schemeClr val="accent3">
                        <a:lumMod val="50000"/>
                      </a:schemeClr>
                    </a:solidFill>
                  </a:tcPr>
                </a:tc>
                <a:extLst>
                  <a:ext uri="{0D108BD9-81ED-4DB2-BD59-A6C34878D82A}">
                    <a16:rowId xmlns:a16="http://schemas.microsoft.com/office/drawing/2014/main" val="10000"/>
                  </a:ext>
                </a:extLst>
              </a:tr>
            </a:tbl>
          </a:graphicData>
        </a:graphic>
      </p:graphicFrame>
      <p:cxnSp>
        <p:nvCxnSpPr>
          <p:cNvPr id="5" name="Straight Connector 4">
            <a:extLst>
              <a:ext uri="{FF2B5EF4-FFF2-40B4-BE49-F238E27FC236}">
                <a16:creationId xmlns:a16="http://schemas.microsoft.com/office/drawing/2014/main" id="{F10DBF18-E7D4-4965-8811-814B680805C4}"/>
              </a:ext>
            </a:extLst>
          </p:cNvPr>
          <p:cNvCxnSpPr/>
          <p:nvPr/>
        </p:nvCxnSpPr>
        <p:spPr>
          <a:xfrm>
            <a:off x="1194726" y="3450692"/>
            <a:ext cx="7210330"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2370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0F30C-4838-4135-BEA6-7E865FA116E7}"/>
              </a:ext>
            </a:extLst>
          </p:cNvPr>
          <p:cNvSpPr>
            <a:spLocks noGrp="1"/>
          </p:cNvSpPr>
          <p:nvPr>
            <p:ph type="title"/>
          </p:nvPr>
        </p:nvSpPr>
        <p:spPr/>
        <p:txBody>
          <a:bodyPr/>
          <a:lstStyle/>
          <a:p>
            <a:r>
              <a:rPr lang="en-US" dirty="0"/>
              <a:t>Types of Financial aid</a:t>
            </a:r>
          </a:p>
        </p:txBody>
      </p:sp>
      <p:graphicFrame>
        <p:nvGraphicFramePr>
          <p:cNvPr id="3" name="Diagram 2">
            <a:extLst>
              <a:ext uri="{FF2B5EF4-FFF2-40B4-BE49-F238E27FC236}">
                <a16:creationId xmlns:a16="http://schemas.microsoft.com/office/drawing/2014/main" id="{87584248-AEB8-4504-A8F8-69DB287CE31D}"/>
              </a:ext>
            </a:extLst>
          </p:cNvPr>
          <p:cNvGraphicFramePr/>
          <p:nvPr>
            <p:extLst>
              <p:ext uri="{D42A27DB-BD31-4B8C-83A1-F6EECF244321}">
                <p14:modId xmlns:p14="http://schemas.microsoft.com/office/powerpoint/2010/main" val="1119955214"/>
              </p:ext>
            </p:extLst>
          </p:nvPr>
        </p:nvGraphicFramePr>
        <p:xfrm>
          <a:off x="1907650" y="1364250"/>
          <a:ext cx="5328700" cy="3626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7BD95B32-E978-4486-9423-5101057F9879}"/>
              </a:ext>
            </a:extLst>
          </p:cNvPr>
          <p:cNvSpPr txBox="1"/>
          <p:nvPr/>
        </p:nvSpPr>
        <p:spPr>
          <a:xfrm>
            <a:off x="60720" y="2645203"/>
            <a:ext cx="1648690" cy="954107"/>
          </a:xfrm>
          <a:prstGeom prst="rect">
            <a:avLst/>
          </a:prstGeom>
          <a:noFill/>
        </p:spPr>
        <p:txBody>
          <a:bodyPr wrap="square" rtlCol="0">
            <a:spAutoFit/>
          </a:bodyPr>
          <a:lstStyle/>
          <a:p>
            <a:pPr algn="ctr"/>
            <a:r>
              <a:rPr lang="en-US" sz="2800" dirty="0"/>
              <a:t>Self-Help</a:t>
            </a:r>
          </a:p>
          <a:p>
            <a:pPr algn="ctr"/>
            <a:r>
              <a:rPr lang="en-US" sz="2800" dirty="0"/>
              <a:t>Aid</a:t>
            </a:r>
          </a:p>
        </p:txBody>
      </p:sp>
      <p:sp>
        <p:nvSpPr>
          <p:cNvPr id="5" name="Left Brace 4">
            <a:extLst>
              <a:ext uri="{FF2B5EF4-FFF2-40B4-BE49-F238E27FC236}">
                <a16:creationId xmlns:a16="http://schemas.microsoft.com/office/drawing/2014/main" id="{AC4824CD-1D7C-47C0-9C33-585B10DF6CB0}"/>
              </a:ext>
            </a:extLst>
          </p:cNvPr>
          <p:cNvSpPr/>
          <p:nvPr/>
        </p:nvSpPr>
        <p:spPr>
          <a:xfrm>
            <a:off x="1386089" y="2367877"/>
            <a:ext cx="1147665" cy="15087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C000"/>
              </a:solidFill>
            </a:endParaRPr>
          </a:p>
        </p:txBody>
      </p:sp>
      <p:sp>
        <p:nvSpPr>
          <p:cNvPr id="6" name="TextBox 5">
            <a:extLst>
              <a:ext uri="{FF2B5EF4-FFF2-40B4-BE49-F238E27FC236}">
                <a16:creationId xmlns:a16="http://schemas.microsoft.com/office/drawing/2014/main" id="{2337D29A-03F0-4B0B-95EA-529E57719CA3}"/>
              </a:ext>
            </a:extLst>
          </p:cNvPr>
          <p:cNvSpPr txBox="1"/>
          <p:nvPr/>
        </p:nvSpPr>
        <p:spPr>
          <a:xfrm>
            <a:off x="7487745" y="2860647"/>
            <a:ext cx="1595535" cy="523220"/>
          </a:xfrm>
          <a:prstGeom prst="rect">
            <a:avLst/>
          </a:prstGeom>
          <a:noFill/>
        </p:spPr>
        <p:txBody>
          <a:bodyPr wrap="square" rtlCol="0">
            <a:spAutoFit/>
          </a:bodyPr>
          <a:lstStyle/>
          <a:p>
            <a:r>
              <a:rPr lang="en-US" sz="2800" dirty="0"/>
              <a:t>Gift Aid</a:t>
            </a:r>
          </a:p>
        </p:txBody>
      </p:sp>
      <p:sp>
        <p:nvSpPr>
          <p:cNvPr id="7" name="Right Brace 6">
            <a:extLst>
              <a:ext uri="{FF2B5EF4-FFF2-40B4-BE49-F238E27FC236}">
                <a16:creationId xmlns:a16="http://schemas.microsoft.com/office/drawing/2014/main" id="{E5B22A2D-8A8F-427C-BF09-61F157F3970F}"/>
              </a:ext>
            </a:extLst>
          </p:cNvPr>
          <p:cNvSpPr/>
          <p:nvPr/>
        </p:nvSpPr>
        <p:spPr>
          <a:xfrm>
            <a:off x="6450820" y="2367877"/>
            <a:ext cx="911228" cy="15087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75888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857D1-E26B-4D75-8AC0-32DD41236714}"/>
              </a:ext>
            </a:extLst>
          </p:cNvPr>
          <p:cNvSpPr>
            <a:spLocks noGrp="1"/>
          </p:cNvSpPr>
          <p:nvPr>
            <p:ph type="title"/>
          </p:nvPr>
        </p:nvSpPr>
        <p:spPr/>
        <p:txBody>
          <a:bodyPr/>
          <a:lstStyle/>
          <a:p>
            <a:pPr algn="ctr"/>
            <a:r>
              <a:rPr lang="en-US" sz="3200" dirty="0"/>
              <a:t>Sources of Financial Aid</a:t>
            </a:r>
          </a:p>
        </p:txBody>
      </p:sp>
      <p:sp>
        <p:nvSpPr>
          <p:cNvPr id="3" name="Oval 2">
            <a:extLst>
              <a:ext uri="{FF2B5EF4-FFF2-40B4-BE49-F238E27FC236}">
                <a16:creationId xmlns:a16="http://schemas.microsoft.com/office/drawing/2014/main" id="{245AB009-3BA6-4BF2-8777-46D0EDEC7F0C}"/>
              </a:ext>
            </a:extLst>
          </p:cNvPr>
          <p:cNvSpPr/>
          <p:nvPr/>
        </p:nvSpPr>
        <p:spPr>
          <a:xfrm>
            <a:off x="2966728" y="1516650"/>
            <a:ext cx="3210543" cy="3055794"/>
          </a:xfrm>
          <a:prstGeom prst="ellipse">
            <a:avLst/>
          </a:prstGeom>
          <a:solidFill>
            <a:srgbClr val="DFD22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FCB50EA4-53EF-4220-AB6A-326FF66D00A4}"/>
              </a:ext>
            </a:extLst>
          </p:cNvPr>
          <p:cNvSpPr/>
          <p:nvPr/>
        </p:nvSpPr>
        <p:spPr>
          <a:xfrm>
            <a:off x="3515590" y="1186913"/>
            <a:ext cx="2112819" cy="1023082"/>
          </a:xfrm>
          <a:prstGeom prst="roundRect">
            <a:avLst/>
          </a:prstGeom>
          <a:solidFill>
            <a:srgbClr val="70AC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Federal Government</a:t>
            </a:r>
          </a:p>
        </p:txBody>
      </p:sp>
      <p:sp>
        <p:nvSpPr>
          <p:cNvPr id="5" name="Rectangle: Rounded Corners 4">
            <a:extLst>
              <a:ext uri="{FF2B5EF4-FFF2-40B4-BE49-F238E27FC236}">
                <a16:creationId xmlns:a16="http://schemas.microsoft.com/office/drawing/2014/main" id="{B50A82AD-667A-47F9-A1EC-7775A1084ECE}"/>
              </a:ext>
            </a:extLst>
          </p:cNvPr>
          <p:cNvSpPr/>
          <p:nvPr/>
        </p:nvSpPr>
        <p:spPr>
          <a:xfrm>
            <a:off x="5154414" y="2451735"/>
            <a:ext cx="1940529" cy="683586"/>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States</a:t>
            </a:r>
          </a:p>
        </p:txBody>
      </p:sp>
      <p:sp>
        <p:nvSpPr>
          <p:cNvPr id="6" name="Rectangle: Rounded Corners 5">
            <a:extLst>
              <a:ext uri="{FF2B5EF4-FFF2-40B4-BE49-F238E27FC236}">
                <a16:creationId xmlns:a16="http://schemas.microsoft.com/office/drawing/2014/main" id="{C6CB24DE-3CB3-4592-B5AA-F77B7678CCE2}"/>
              </a:ext>
            </a:extLst>
          </p:cNvPr>
          <p:cNvSpPr/>
          <p:nvPr/>
        </p:nvSpPr>
        <p:spPr>
          <a:xfrm>
            <a:off x="2041431" y="2461849"/>
            <a:ext cx="1850594" cy="673472"/>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Employers</a:t>
            </a:r>
          </a:p>
        </p:txBody>
      </p:sp>
      <p:sp>
        <p:nvSpPr>
          <p:cNvPr id="7" name="Rectangle: Rounded Corners 6">
            <a:extLst>
              <a:ext uri="{FF2B5EF4-FFF2-40B4-BE49-F238E27FC236}">
                <a16:creationId xmlns:a16="http://schemas.microsoft.com/office/drawing/2014/main" id="{C1B17937-E805-4E8B-BEED-BB016D4C0C6B}"/>
              </a:ext>
            </a:extLst>
          </p:cNvPr>
          <p:cNvSpPr/>
          <p:nvPr/>
        </p:nvSpPr>
        <p:spPr>
          <a:xfrm>
            <a:off x="2332654" y="3828666"/>
            <a:ext cx="1850594" cy="87195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Private Sources</a:t>
            </a:r>
          </a:p>
        </p:txBody>
      </p:sp>
      <p:sp>
        <p:nvSpPr>
          <p:cNvPr id="8" name="Rectangle: Rounded Corners 7">
            <a:extLst>
              <a:ext uri="{FF2B5EF4-FFF2-40B4-BE49-F238E27FC236}">
                <a16:creationId xmlns:a16="http://schemas.microsoft.com/office/drawing/2014/main" id="{008C64F1-8C6E-42BC-88AE-EF31888C09D4}"/>
              </a:ext>
            </a:extLst>
          </p:cNvPr>
          <p:cNvSpPr/>
          <p:nvPr/>
        </p:nvSpPr>
        <p:spPr>
          <a:xfrm>
            <a:off x="4780546" y="3828540"/>
            <a:ext cx="1994023" cy="871950"/>
          </a:xfrm>
          <a:prstGeom prst="roundRect">
            <a:avLst/>
          </a:prstGeom>
          <a:solidFill>
            <a:srgbClr val="900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latin typeface="Arial" panose="020B0604020202020204" pitchFamily="34" charset="0"/>
                <a:cs typeface="Arial" panose="020B0604020202020204" pitchFamily="34" charset="0"/>
              </a:rPr>
              <a:t>Colleges and Universities</a:t>
            </a:r>
          </a:p>
        </p:txBody>
      </p:sp>
    </p:spTree>
    <p:extLst>
      <p:ext uri="{BB962C8B-B14F-4D97-AF65-F5344CB8AC3E}">
        <p14:creationId xmlns:p14="http://schemas.microsoft.com/office/powerpoint/2010/main" val="3166290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DB18-C76C-4B4A-97CD-AA88CAF794D8}"/>
              </a:ext>
            </a:extLst>
          </p:cNvPr>
          <p:cNvSpPr>
            <a:spLocks noGrp="1"/>
          </p:cNvSpPr>
          <p:nvPr>
            <p:ph type="title"/>
          </p:nvPr>
        </p:nvSpPr>
        <p:spPr/>
        <p:txBody>
          <a:bodyPr/>
          <a:lstStyle/>
          <a:p>
            <a:r>
              <a:rPr lang="en-US" sz="2800" dirty="0"/>
              <a:t>Free application for federal Student aid (FAFSA)</a:t>
            </a:r>
          </a:p>
        </p:txBody>
      </p:sp>
      <p:sp>
        <p:nvSpPr>
          <p:cNvPr id="3" name="Content Placeholder 2">
            <a:extLst>
              <a:ext uri="{FF2B5EF4-FFF2-40B4-BE49-F238E27FC236}">
                <a16:creationId xmlns:a16="http://schemas.microsoft.com/office/drawing/2014/main" id="{D269DD67-8C6B-4600-A72D-B6F9DBBED4E5}"/>
              </a:ext>
            </a:extLst>
          </p:cNvPr>
          <p:cNvSpPr>
            <a:spLocks noGrp="1"/>
          </p:cNvSpPr>
          <p:nvPr>
            <p:ph idx="1"/>
          </p:nvPr>
        </p:nvSpPr>
        <p:spPr/>
        <p:txBody>
          <a:bodyPr/>
          <a:lstStyle/>
          <a:p>
            <a:pPr>
              <a:spcBef>
                <a:spcPct val="50000"/>
              </a:spcBef>
              <a:defRPr/>
            </a:pPr>
            <a:r>
              <a:rPr lang="en-US" sz="2000" dirty="0">
                <a:latin typeface="Arial" panose="020B0604020202020204" pitchFamily="34" charset="0"/>
                <a:cs typeface="Arial" panose="020B0604020202020204" pitchFamily="34" charset="0"/>
              </a:rPr>
              <a:t>May be filed at any time during an academic year, but no earlier than October 1</a:t>
            </a:r>
            <a:r>
              <a:rPr lang="en-US" sz="2000" baseline="30000" dirty="0">
                <a:latin typeface="Arial" panose="020B0604020202020204" pitchFamily="34" charset="0"/>
                <a:cs typeface="Arial" panose="020B0604020202020204" pitchFamily="34" charset="0"/>
              </a:rPr>
              <a:t>st</a:t>
            </a:r>
            <a:r>
              <a:rPr lang="en-US" sz="2000" dirty="0">
                <a:latin typeface="Arial" panose="020B0604020202020204" pitchFamily="34" charset="0"/>
                <a:cs typeface="Arial" panose="020B0604020202020204" pitchFamily="34" charset="0"/>
              </a:rPr>
              <a:t> prior to the academic year for which the student requests aid</a:t>
            </a:r>
          </a:p>
          <a:p>
            <a:pPr>
              <a:spcBef>
                <a:spcPct val="50000"/>
              </a:spcBef>
              <a:defRPr/>
            </a:pPr>
            <a:r>
              <a:rPr lang="en-US" sz="2000" dirty="0">
                <a:latin typeface="Arial" panose="020B0604020202020204" pitchFamily="34" charset="0"/>
                <a:cs typeface="Arial" panose="020B0604020202020204" pitchFamily="34" charset="0"/>
              </a:rPr>
              <a:t>For the 2025-26 academic year, the FAFSA may be filed beginning December 2024 and will ask for the 2023 tax return information</a:t>
            </a:r>
          </a:p>
          <a:p>
            <a:pPr>
              <a:spcBef>
                <a:spcPct val="50000"/>
              </a:spcBef>
              <a:defRPr/>
            </a:pPr>
            <a:r>
              <a:rPr lang="en-US" sz="2000" dirty="0">
                <a:latin typeface="Arial" panose="020B0604020202020204" pitchFamily="34" charset="0"/>
                <a:cs typeface="Arial" panose="020B0604020202020204" pitchFamily="34" charset="0"/>
              </a:rPr>
              <a:t>Each college/university has their own priority aid deadline</a:t>
            </a:r>
          </a:p>
          <a:p>
            <a:pPr>
              <a:spcBef>
                <a:spcPct val="50000"/>
              </a:spcBef>
              <a:defRPr/>
            </a:pPr>
            <a:r>
              <a:rPr lang="en-US" sz="2000" dirty="0">
                <a:latin typeface="Arial" panose="020B0604020202020204" pitchFamily="34" charset="0"/>
                <a:cs typeface="Arial" panose="020B0604020202020204" pitchFamily="34" charset="0"/>
              </a:rPr>
              <a:t>Wright State’s FAFSA priority deadline is February 1, 2025 for the 2025-2026 Aid year</a:t>
            </a:r>
          </a:p>
          <a:p>
            <a:endParaRPr lang="en-US" dirty="0"/>
          </a:p>
        </p:txBody>
      </p:sp>
    </p:spTree>
    <p:extLst>
      <p:ext uri="{BB962C8B-B14F-4D97-AF65-F5344CB8AC3E}">
        <p14:creationId xmlns:p14="http://schemas.microsoft.com/office/powerpoint/2010/main" val="1373278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1ACC4E-CCBF-4F2E-BC21-953749862179}"/>
              </a:ext>
            </a:extLst>
          </p:cNvPr>
          <p:cNvSpPr>
            <a:spLocks noGrp="1"/>
          </p:cNvSpPr>
          <p:nvPr>
            <p:ph type="body" idx="1"/>
          </p:nvPr>
        </p:nvSpPr>
        <p:spPr>
          <a:xfrm>
            <a:off x="182884" y="990194"/>
            <a:ext cx="2420112" cy="479822"/>
          </a:xfrm>
        </p:spPr>
        <p:txBody>
          <a:bodyPr/>
          <a:lstStyle/>
          <a:p>
            <a:r>
              <a:rPr lang="en-US" dirty="0"/>
              <a:t>Citizenship</a:t>
            </a:r>
          </a:p>
        </p:txBody>
      </p:sp>
      <p:sp>
        <p:nvSpPr>
          <p:cNvPr id="3" name="Content Placeholder 2">
            <a:extLst>
              <a:ext uri="{FF2B5EF4-FFF2-40B4-BE49-F238E27FC236}">
                <a16:creationId xmlns:a16="http://schemas.microsoft.com/office/drawing/2014/main" id="{7BD92FF5-A89A-4418-AA1F-44AA647570E7}"/>
              </a:ext>
            </a:extLst>
          </p:cNvPr>
          <p:cNvSpPr>
            <a:spLocks noGrp="1"/>
          </p:cNvSpPr>
          <p:nvPr>
            <p:ph sz="half" idx="2"/>
          </p:nvPr>
        </p:nvSpPr>
        <p:spPr>
          <a:xfrm>
            <a:off x="182884" y="1494223"/>
            <a:ext cx="2420112" cy="1858577"/>
          </a:xfrm>
        </p:spPr>
        <p:txBody>
          <a:bodyPr/>
          <a:lstStyle/>
          <a:p>
            <a:r>
              <a:rPr lang="en-US" sz="1600" dirty="0"/>
              <a:t>Be a US citizen or an eligible noncitizen;</a:t>
            </a:r>
          </a:p>
          <a:p>
            <a:r>
              <a:rPr lang="en-US" sz="1600" dirty="0"/>
              <a:t>Have a valid Social Security number (with some exceptions</a:t>
            </a:r>
          </a:p>
        </p:txBody>
      </p:sp>
      <p:sp>
        <p:nvSpPr>
          <p:cNvPr id="4" name="Text Placeholder 3">
            <a:extLst>
              <a:ext uri="{FF2B5EF4-FFF2-40B4-BE49-F238E27FC236}">
                <a16:creationId xmlns:a16="http://schemas.microsoft.com/office/drawing/2014/main" id="{9B1AE795-5B52-49EA-A3E5-2DE8B79E89BE}"/>
              </a:ext>
            </a:extLst>
          </p:cNvPr>
          <p:cNvSpPr>
            <a:spLocks noGrp="1"/>
          </p:cNvSpPr>
          <p:nvPr>
            <p:ph type="body" sz="quarter" idx="3"/>
          </p:nvPr>
        </p:nvSpPr>
        <p:spPr>
          <a:xfrm>
            <a:off x="2877314" y="977726"/>
            <a:ext cx="2767584" cy="479822"/>
          </a:xfrm>
        </p:spPr>
        <p:txBody>
          <a:bodyPr/>
          <a:lstStyle/>
          <a:p>
            <a:r>
              <a:rPr lang="en-US" dirty="0"/>
              <a:t>Enrollment</a:t>
            </a:r>
          </a:p>
        </p:txBody>
      </p:sp>
      <p:sp>
        <p:nvSpPr>
          <p:cNvPr id="5" name="Content Placeholder 4">
            <a:extLst>
              <a:ext uri="{FF2B5EF4-FFF2-40B4-BE49-F238E27FC236}">
                <a16:creationId xmlns:a16="http://schemas.microsoft.com/office/drawing/2014/main" id="{0DA95E27-6774-4DDC-9E23-0051FAF4FEA2}"/>
              </a:ext>
            </a:extLst>
          </p:cNvPr>
          <p:cNvSpPr>
            <a:spLocks noGrp="1"/>
          </p:cNvSpPr>
          <p:nvPr>
            <p:ph sz="quarter" idx="4"/>
          </p:nvPr>
        </p:nvSpPr>
        <p:spPr>
          <a:xfrm>
            <a:off x="2740154" y="1482484"/>
            <a:ext cx="2767584" cy="2753454"/>
          </a:xfrm>
        </p:spPr>
        <p:txBody>
          <a:bodyPr/>
          <a:lstStyle/>
          <a:p>
            <a:r>
              <a:rPr lang="en-US" sz="1600" dirty="0"/>
              <a:t>Be enrolled or accepted for enrollment as a regular student in an eligible degree or certificate program;</a:t>
            </a:r>
          </a:p>
          <a:p>
            <a:r>
              <a:rPr lang="en-US" sz="1600" dirty="0"/>
              <a:t>Be enrolled at least half-time to be eligible for Direct Loan Program funds</a:t>
            </a:r>
          </a:p>
          <a:p>
            <a:pPr lvl="1"/>
            <a:r>
              <a:rPr lang="en-US" sz="1200" dirty="0"/>
              <a:t>Undergraduate 6 credit hours</a:t>
            </a:r>
          </a:p>
          <a:p>
            <a:pPr lvl="1"/>
            <a:r>
              <a:rPr lang="en-US" sz="1200" dirty="0"/>
              <a:t>Graduate 3 credit hours</a:t>
            </a:r>
          </a:p>
        </p:txBody>
      </p:sp>
      <p:sp>
        <p:nvSpPr>
          <p:cNvPr id="6" name="Title 5">
            <a:extLst>
              <a:ext uri="{FF2B5EF4-FFF2-40B4-BE49-F238E27FC236}">
                <a16:creationId xmlns:a16="http://schemas.microsoft.com/office/drawing/2014/main" id="{1299FC2D-C815-47C1-BE7B-4DEDDE50F0B2}"/>
              </a:ext>
            </a:extLst>
          </p:cNvPr>
          <p:cNvSpPr>
            <a:spLocks noGrp="1"/>
          </p:cNvSpPr>
          <p:nvPr>
            <p:ph type="title"/>
          </p:nvPr>
        </p:nvSpPr>
        <p:spPr>
          <a:xfrm>
            <a:off x="457200" y="550597"/>
            <a:ext cx="8229600" cy="479823"/>
          </a:xfrm>
        </p:spPr>
        <p:txBody>
          <a:bodyPr/>
          <a:lstStyle/>
          <a:p>
            <a:pPr algn="ctr"/>
            <a:r>
              <a:rPr lang="en-US" dirty="0"/>
              <a:t>Who Should Complete the FAFSA</a:t>
            </a:r>
          </a:p>
        </p:txBody>
      </p:sp>
      <p:sp>
        <p:nvSpPr>
          <p:cNvPr id="7" name="Text Placeholder 3">
            <a:extLst>
              <a:ext uri="{FF2B5EF4-FFF2-40B4-BE49-F238E27FC236}">
                <a16:creationId xmlns:a16="http://schemas.microsoft.com/office/drawing/2014/main" id="{62D29858-D83A-4132-A39C-B4F8CD1D6F60}"/>
              </a:ext>
            </a:extLst>
          </p:cNvPr>
          <p:cNvSpPr txBox="1">
            <a:spLocks/>
          </p:cNvSpPr>
          <p:nvPr/>
        </p:nvSpPr>
        <p:spPr>
          <a:xfrm>
            <a:off x="5644896" y="990194"/>
            <a:ext cx="2767584" cy="479822"/>
          </a:xfrm>
          <a:prstGeom prst="rect">
            <a:avLst/>
          </a:prstGeom>
        </p:spPr>
        <p:txBody>
          <a:bodyPr anchor="b"/>
          <a:lstStyle>
            <a:lvl1pPr marL="0" indent="0" algn="l" defTabSz="342900" rtl="0" eaLnBrk="1" latinLnBrk="0" hangingPunct="1">
              <a:spcBef>
                <a:spcPct val="20000"/>
              </a:spcBef>
              <a:buFont typeface="Arial"/>
              <a:buNone/>
              <a:defRPr sz="1800" b="1" kern="1200">
                <a:solidFill>
                  <a:schemeClr val="tx1"/>
                </a:solidFill>
                <a:latin typeface="Arial"/>
                <a:ea typeface="+mn-ea"/>
                <a:cs typeface="Arial"/>
              </a:defRPr>
            </a:lvl1pPr>
            <a:lvl2pPr marL="342900" indent="0" algn="l" defTabSz="342900" rtl="0" eaLnBrk="1" latinLnBrk="0" hangingPunct="1">
              <a:spcBef>
                <a:spcPct val="20000"/>
              </a:spcBef>
              <a:buFont typeface="Arial"/>
              <a:buNone/>
              <a:defRPr sz="1500" b="1" kern="1200">
                <a:solidFill>
                  <a:schemeClr val="tx1"/>
                </a:solidFill>
                <a:latin typeface="Arial"/>
                <a:ea typeface="+mn-ea"/>
                <a:cs typeface="Arial"/>
              </a:defRPr>
            </a:lvl2pPr>
            <a:lvl3pPr marL="685800" indent="0" algn="l" defTabSz="342900" rtl="0" eaLnBrk="1" latinLnBrk="0" hangingPunct="1">
              <a:spcBef>
                <a:spcPct val="20000"/>
              </a:spcBef>
              <a:buFont typeface="Arial"/>
              <a:buNone/>
              <a:defRPr sz="1350" b="1" kern="1200">
                <a:solidFill>
                  <a:schemeClr val="tx1"/>
                </a:solidFill>
                <a:latin typeface="Arial"/>
                <a:ea typeface="+mn-ea"/>
                <a:cs typeface="Arial"/>
              </a:defRPr>
            </a:lvl3pPr>
            <a:lvl4pPr marL="1028700" indent="0" algn="l" defTabSz="342900" rtl="0" eaLnBrk="1" latinLnBrk="0" hangingPunct="1">
              <a:spcBef>
                <a:spcPct val="20000"/>
              </a:spcBef>
              <a:buFont typeface="Arial"/>
              <a:buNone/>
              <a:defRPr sz="1200" b="1" kern="1200">
                <a:solidFill>
                  <a:schemeClr val="tx1"/>
                </a:solidFill>
                <a:latin typeface="Arial"/>
                <a:ea typeface="+mn-ea"/>
                <a:cs typeface="Arial"/>
              </a:defRPr>
            </a:lvl4pPr>
            <a:lvl5pPr marL="1371600" indent="0" algn="l" defTabSz="342900" rtl="0" eaLnBrk="1" latinLnBrk="0" hangingPunct="1">
              <a:spcBef>
                <a:spcPct val="20000"/>
              </a:spcBef>
              <a:buFont typeface="Arial"/>
              <a:buNone/>
              <a:defRPr sz="1200" b="1" kern="1200">
                <a:solidFill>
                  <a:schemeClr val="tx1"/>
                </a:solidFill>
                <a:latin typeface="Arial"/>
                <a:ea typeface="+mn-ea"/>
                <a:cs typeface="Arial"/>
              </a:defRPr>
            </a:lvl5pPr>
            <a:lvl6pPr marL="1714500" indent="0" algn="l" defTabSz="342900" rtl="0" eaLnBrk="1" latinLnBrk="0" hangingPunct="1">
              <a:spcBef>
                <a:spcPct val="20000"/>
              </a:spcBef>
              <a:buFont typeface="Arial"/>
              <a:buNone/>
              <a:defRPr sz="1200" b="1" kern="1200">
                <a:solidFill>
                  <a:schemeClr val="tx1"/>
                </a:solidFill>
                <a:latin typeface="+mn-lt"/>
                <a:ea typeface="+mn-ea"/>
                <a:cs typeface="+mn-cs"/>
              </a:defRPr>
            </a:lvl6pPr>
            <a:lvl7pPr marL="2057400" indent="0" algn="l" defTabSz="342900" rtl="0" eaLnBrk="1" latinLnBrk="0" hangingPunct="1">
              <a:spcBef>
                <a:spcPct val="20000"/>
              </a:spcBef>
              <a:buFont typeface="Arial"/>
              <a:buNone/>
              <a:defRPr sz="1200" b="1" kern="1200">
                <a:solidFill>
                  <a:schemeClr val="tx1"/>
                </a:solidFill>
                <a:latin typeface="+mn-lt"/>
                <a:ea typeface="+mn-ea"/>
                <a:cs typeface="+mn-cs"/>
              </a:defRPr>
            </a:lvl7pPr>
            <a:lvl8pPr marL="2400300" indent="0" algn="l" defTabSz="342900" rtl="0" eaLnBrk="1" latinLnBrk="0" hangingPunct="1">
              <a:spcBef>
                <a:spcPct val="20000"/>
              </a:spcBef>
              <a:buFont typeface="Arial"/>
              <a:buNone/>
              <a:defRPr sz="1200" b="1" kern="1200">
                <a:solidFill>
                  <a:schemeClr val="tx1"/>
                </a:solidFill>
                <a:latin typeface="+mn-lt"/>
                <a:ea typeface="+mn-ea"/>
                <a:cs typeface="+mn-cs"/>
              </a:defRPr>
            </a:lvl8pPr>
            <a:lvl9pPr marL="2743200" indent="0" algn="l" defTabSz="342900" rtl="0" eaLnBrk="1" latinLnBrk="0" hangingPunct="1">
              <a:spcBef>
                <a:spcPct val="20000"/>
              </a:spcBef>
              <a:buFont typeface="Arial"/>
              <a:buNone/>
              <a:defRPr sz="1200" b="1" kern="1200">
                <a:solidFill>
                  <a:schemeClr val="tx1"/>
                </a:solidFill>
                <a:latin typeface="+mn-lt"/>
                <a:ea typeface="+mn-ea"/>
                <a:cs typeface="+mn-cs"/>
              </a:defRPr>
            </a:lvl9pPr>
          </a:lstStyle>
          <a:p>
            <a:r>
              <a:rPr lang="en-US" dirty="0"/>
              <a:t>Student</a:t>
            </a:r>
          </a:p>
        </p:txBody>
      </p:sp>
      <p:sp>
        <p:nvSpPr>
          <p:cNvPr id="8" name="TextBox 7">
            <a:extLst>
              <a:ext uri="{FF2B5EF4-FFF2-40B4-BE49-F238E27FC236}">
                <a16:creationId xmlns:a16="http://schemas.microsoft.com/office/drawing/2014/main" id="{72EF20EA-3CAD-4505-95B6-ADE70DAAD2CC}"/>
              </a:ext>
            </a:extLst>
          </p:cNvPr>
          <p:cNvSpPr txBox="1"/>
          <p:nvPr/>
        </p:nvSpPr>
        <p:spPr>
          <a:xfrm>
            <a:off x="5644896" y="1482484"/>
            <a:ext cx="3340608" cy="3500958"/>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Having a high school diploma or a recognized equivalent such as a General Educational Development (GED) Certificate;</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Completing a high school education in a homeschool setting approved under state law; or</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Enrolling in an eligible career pathway program and meeting one of the “ability-to-benefit” alternatives can apply in certain situations </a:t>
            </a:r>
          </a:p>
          <a:p>
            <a:endParaRPr lang="en-US" dirty="0"/>
          </a:p>
        </p:txBody>
      </p:sp>
      <p:sp>
        <p:nvSpPr>
          <p:cNvPr id="9" name="TextBox 8">
            <a:extLst>
              <a:ext uri="{FF2B5EF4-FFF2-40B4-BE49-F238E27FC236}">
                <a16:creationId xmlns:a16="http://schemas.microsoft.com/office/drawing/2014/main" id="{F7DE1C1F-6BE3-4349-B3C7-D4A28BB1AD8B}"/>
              </a:ext>
            </a:extLst>
          </p:cNvPr>
          <p:cNvSpPr txBox="1"/>
          <p:nvPr/>
        </p:nvSpPr>
        <p:spPr>
          <a:xfrm>
            <a:off x="19248" y="4481560"/>
            <a:ext cx="5167496" cy="333617"/>
          </a:xfrm>
          <a:prstGeom prst="rect">
            <a:avLst/>
          </a:prstGeom>
          <a:noFill/>
        </p:spPr>
        <p:txBody>
          <a:bodyPr wrap="square" rtlCol="0">
            <a:spAutoFit/>
          </a:bodyPr>
          <a:lstStyle/>
          <a:p>
            <a:pPr algn="ctr">
              <a:lnSpc>
                <a:spcPct val="120000"/>
              </a:lnSpc>
            </a:pPr>
            <a:r>
              <a:rPr lang="en-US" sz="1400" b="1" u="sng" dirty="0">
                <a:solidFill>
                  <a:srgbClr val="00B050"/>
                </a:solidFill>
              </a:rPr>
              <a:t>Info about eligibility: StudentAid.gov/eligibility</a:t>
            </a:r>
          </a:p>
        </p:txBody>
      </p:sp>
    </p:spTree>
    <p:extLst>
      <p:ext uri="{BB962C8B-B14F-4D97-AF65-F5344CB8AC3E}">
        <p14:creationId xmlns:p14="http://schemas.microsoft.com/office/powerpoint/2010/main" val="1813541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4CE0FDE-901D-43E4-B760-9554167DE868}"/>
              </a:ext>
            </a:extLst>
          </p:cNvPr>
          <p:cNvSpPr>
            <a:spLocks noGrp="1" noChangeArrowheads="1"/>
          </p:cNvSpPr>
          <p:nvPr>
            <p:ph type="title"/>
          </p:nvPr>
        </p:nvSpPr>
        <p:spPr>
          <a:xfrm>
            <a:off x="457200" y="674688"/>
            <a:ext cx="8229600" cy="857250"/>
          </a:xfrm>
        </p:spPr>
        <p:txBody>
          <a:bodyPr>
            <a:normAutofit fontScale="90000"/>
          </a:bodyPr>
          <a:lstStyle/>
          <a:p>
            <a:pPr eaLnBrk="1" hangingPunct="1"/>
            <a:r>
              <a:rPr lang="en-US" dirty="0"/>
              <a:t>Account Username and Password (FSA ID)</a:t>
            </a:r>
          </a:p>
        </p:txBody>
      </p:sp>
      <p:sp>
        <p:nvSpPr>
          <p:cNvPr id="7" name="Rectangle 4">
            <a:extLst>
              <a:ext uri="{FF2B5EF4-FFF2-40B4-BE49-F238E27FC236}">
                <a16:creationId xmlns:a16="http://schemas.microsoft.com/office/drawing/2014/main" id="{AE6A5EFF-23F8-4332-9712-0420064DCEBA}"/>
              </a:ext>
            </a:extLst>
          </p:cNvPr>
          <p:cNvSpPr>
            <a:spLocks noGrp="1" noChangeArrowheads="1"/>
          </p:cNvSpPr>
          <p:nvPr>
            <p:ph idx="1"/>
          </p:nvPr>
        </p:nvSpPr>
        <p:spPr>
          <a:xfrm>
            <a:off x="457200" y="1257300"/>
            <a:ext cx="3437164" cy="3438525"/>
          </a:xfrm>
        </p:spPr>
        <p:txBody>
          <a:bodyPr>
            <a:normAutofit fontScale="70000" lnSpcReduction="20000"/>
          </a:bodyPr>
          <a:lstStyle/>
          <a:p>
            <a:pPr>
              <a:lnSpc>
                <a:spcPct val="110000"/>
              </a:lnSpc>
              <a:spcBef>
                <a:spcPts val="900"/>
              </a:spcBef>
              <a:buClr>
                <a:srgbClr val="005B99"/>
              </a:buClr>
              <a:buSzPct val="110000"/>
            </a:pPr>
            <a:r>
              <a:rPr lang="en-US" sz="2500" dirty="0">
                <a:latin typeface="Arial" panose="020B0604020202020204" pitchFamily="34" charset="0"/>
                <a:cs typeface="Arial" panose="020B0604020202020204" pitchFamily="34" charset="0"/>
              </a:rPr>
              <a:t>Used for FAFSA completion </a:t>
            </a:r>
            <a:br>
              <a:rPr lang="en-US" sz="2500" dirty="0">
                <a:latin typeface="Arial" panose="020B0604020202020204" pitchFamily="34" charset="0"/>
                <a:cs typeface="Arial" panose="020B0604020202020204" pitchFamily="34" charset="0"/>
              </a:rPr>
            </a:br>
            <a:r>
              <a:rPr lang="en-US" sz="2500" dirty="0">
                <a:latin typeface="Arial" panose="020B0604020202020204" pitchFamily="34" charset="0"/>
                <a:cs typeface="Arial" panose="020B0604020202020204" pitchFamily="34" charset="0"/>
              </a:rPr>
              <a:t>and access to certain U.S. Department of Education websites</a:t>
            </a:r>
          </a:p>
          <a:p>
            <a:pPr eaLnBrk="1" hangingPunct="1">
              <a:lnSpc>
                <a:spcPct val="110000"/>
              </a:lnSpc>
              <a:spcBef>
                <a:spcPts val="900"/>
              </a:spcBef>
              <a:buClr>
                <a:srgbClr val="005B99"/>
              </a:buClr>
              <a:buSzPct val="110000"/>
            </a:pPr>
            <a:r>
              <a:rPr lang="en-US" sz="2500" dirty="0">
                <a:latin typeface="Arial" panose="020B0604020202020204" pitchFamily="34" charset="0"/>
                <a:cs typeface="Arial" panose="020B0604020202020204" pitchFamily="34" charset="0"/>
              </a:rPr>
              <a:t>Student and parent must </a:t>
            </a:r>
            <a:br>
              <a:rPr lang="en-US" sz="2500" dirty="0">
                <a:latin typeface="Arial" panose="020B0604020202020204" pitchFamily="34" charset="0"/>
                <a:cs typeface="Arial" panose="020B0604020202020204" pitchFamily="34" charset="0"/>
              </a:rPr>
            </a:br>
            <a:r>
              <a:rPr lang="en-US" sz="2500" dirty="0">
                <a:latin typeface="Arial" panose="020B0604020202020204" pitchFamily="34" charset="0"/>
                <a:cs typeface="Arial" panose="020B0604020202020204" pitchFamily="34" charset="0"/>
              </a:rPr>
              <a:t>create own FSA ID</a:t>
            </a:r>
          </a:p>
          <a:p>
            <a:pPr eaLnBrk="1" hangingPunct="1">
              <a:lnSpc>
                <a:spcPct val="110000"/>
              </a:lnSpc>
              <a:spcBef>
                <a:spcPts val="900"/>
              </a:spcBef>
              <a:buClr>
                <a:srgbClr val="005B99"/>
              </a:buClr>
              <a:buSzPct val="110000"/>
            </a:pPr>
            <a:r>
              <a:rPr lang="en-US" sz="2500" dirty="0">
                <a:latin typeface="Arial" panose="020B0604020202020204" pitchFamily="34" charset="0"/>
                <a:cs typeface="Arial" panose="020B0604020202020204" pitchFamily="34" charset="0"/>
              </a:rPr>
              <a:t>May be used throughout </a:t>
            </a:r>
            <a:br>
              <a:rPr lang="en-US" sz="2500" dirty="0">
                <a:latin typeface="Arial" panose="020B0604020202020204" pitchFamily="34" charset="0"/>
                <a:cs typeface="Arial" panose="020B0604020202020204" pitchFamily="34" charset="0"/>
              </a:rPr>
            </a:br>
            <a:r>
              <a:rPr lang="en-US" sz="2500" dirty="0">
                <a:latin typeface="Arial" panose="020B0604020202020204" pitchFamily="34" charset="0"/>
                <a:cs typeface="Arial" panose="020B0604020202020204" pitchFamily="34" charset="0"/>
              </a:rPr>
              <a:t>financial aid process, </a:t>
            </a:r>
            <a:br>
              <a:rPr lang="en-US" sz="2500" dirty="0">
                <a:latin typeface="Arial" panose="020B0604020202020204" pitchFamily="34" charset="0"/>
                <a:cs typeface="Arial" panose="020B0604020202020204" pitchFamily="34" charset="0"/>
              </a:rPr>
            </a:br>
            <a:r>
              <a:rPr lang="en-US" sz="2500" dirty="0">
                <a:latin typeface="Arial" panose="020B0604020202020204" pitchFamily="34" charset="0"/>
                <a:cs typeface="Arial" panose="020B0604020202020204" pitchFamily="34" charset="0"/>
              </a:rPr>
              <a:t>including subsequent </a:t>
            </a:r>
            <a:br>
              <a:rPr lang="en-US" sz="2500" dirty="0">
                <a:latin typeface="Arial" panose="020B0604020202020204" pitchFamily="34" charset="0"/>
                <a:cs typeface="Arial" panose="020B0604020202020204" pitchFamily="34" charset="0"/>
              </a:rPr>
            </a:br>
            <a:r>
              <a:rPr lang="en-US" sz="2500" dirty="0">
                <a:latin typeface="Arial" panose="020B0604020202020204" pitchFamily="34" charset="0"/>
                <a:cs typeface="Arial" panose="020B0604020202020204" pitchFamily="34" charset="0"/>
              </a:rPr>
              <a:t>school years</a:t>
            </a:r>
          </a:p>
          <a:p>
            <a:pPr>
              <a:lnSpc>
                <a:spcPct val="110000"/>
              </a:lnSpc>
              <a:spcBef>
                <a:spcPts val="900"/>
              </a:spcBef>
              <a:buClr>
                <a:srgbClr val="005B99"/>
              </a:buClr>
              <a:buSzPct val="110000"/>
            </a:pPr>
            <a:r>
              <a:rPr lang="en-US" sz="2400" dirty="0">
                <a:latin typeface="Arial" panose="020B0604020202020204" pitchFamily="34" charset="0"/>
                <a:cs typeface="Arial" panose="020B0604020202020204" pitchFamily="34" charset="0"/>
              </a:rPr>
              <a:t>Only the owner should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create an FSA ID</a:t>
            </a:r>
          </a:p>
        </p:txBody>
      </p:sp>
      <p:pic>
        <p:nvPicPr>
          <p:cNvPr id="8" name="Picture 7">
            <a:extLst>
              <a:ext uri="{FF2B5EF4-FFF2-40B4-BE49-F238E27FC236}">
                <a16:creationId xmlns:a16="http://schemas.microsoft.com/office/drawing/2014/main" id="{C9C65086-115B-4ED3-AF40-7B060036EC83}"/>
              </a:ext>
            </a:extLst>
          </p:cNvPr>
          <p:cNvPicPr>
            <a:picLocks noChangeAspect="1"/>
          </p:cNvPicPr>
          <p:nvPr/>
        </p:nvPicPr>
        <p:blipFill rotWithShape="1">
          <a:blip r:embed="rId3"/>
          <a:srcRect t="1608"/>
          <a:stretch/>
        </p:blipFill>
        <p:spPr>
          <a:xfrm>
            <a:off x="5249637" y="1257300"/>
            <a:ext cx="3339191" cy="3663629"/>
          </a:xfrm>
          <a:prstGeom prst="rect">
            <a:avLst/>
          </a:prstGeom>
          <a:ln w="22225">
            <a:solidFill>
              <a:srgbClr val="004E7D"/>
            </a:solidFill>
          </a:ln>
        </p:spPr>
      </p:pic>
    </p:spTree>
    <p:extLst>
      <p:ext uri="{BB962C8B-B14F-4D97-AF65-F5344CB8AC3E}">
        <p14:creationId xmlns:p14="http://schemas.microsoft.com/office/powerpoint/2010/main" val="3080687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752E-0C54-4C42-A535-69A0E2DF13C1}"/>
              </a:ext>
            </a:extLst>
          </p:cNvPr>
          <p:cNvSpPr>
            <a:spLocks noGrp="1"/>
          </p:cNvSpPr>
          <p:nvPr>
            <p:ph type="title"/>
          </p:nvPr>
        </p:nvSpPr>
        <p:spPr/>
        <p:txBody>
          <a:bodyPr/>
          <a:lstStyle/>
          <a:p>
            <a:pPr algn="ctr"/>
            <a:r>
              <a:rPr lang="en-US" sz="3000" dirty="0"/>
              <a:t>Free Application for Federal Student Aid (FAFSA</a:t>
            </a:r>
            <a:r>
              <a:rPr lang="en-US" sz="3000" baseline="30000" dirty="0"/>
              <a:t>®</a:t>
            </a:r>
            <a:r>
              <a:rPr lang="en-US" sz="3000" dirty="0"/>
              <a:t>)</a:t>
            </a:r>
          </a:p>
        </p:txBody>
      </p:sp>
      <p:graphicFrame>
        <p:nvGraphicFramePr>
          <p:cNvPr id="4" name="Diagram 3">
            <a:extLst>
              <a:ext uri="{FF2B5EF4-FFF2-40B4-BE49-F238E27FC236}">
                <a16:creationId xmlns:a16="http://schemas.microsoft.com/office/drawing/2014/main" id="{FBEE14BC-FB5E-4EED-8370-8AA709FEC4FE}"/>
              </a:ext>
            </a:extLst>
          </p:cNvPr>
          <p:cNvGraphicFramePr/>
          <p:nvPr>
            <p:extLst>
              <p:ext uri="{D42A27DB-BD31-4B8C-83A1-F6EECF244321}">
                <p14:modId xmlns:p14="http://schemas.microsoft.com/office/powerpoint/2010/main" val="3810390909"/>
              </p:ext>
            </p:extLst>
          </p:nvPr>
        </p:nvGraphicFramePr>
        <p:xfrm>
          <a:off x="1054100" y="1516650"/>
          <a:ext cx="7035800" cy="3528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7EA9EC52-EB6A-436F-84A0-77E0756FF224}"/>
              </a:ext>
            </a:extLst>
          </p:cNvPr>
          <p:cNvGrpSpPr/>
          <p:nvPr/>
        </p:nvGrpSpPr>
        <p:grpSpPr>
          <a:xfrm>
            <a:off x="1337892" y="2129692"/>
            <a:ext cx="741000" cy="722923"/>
            <a:chOff x="2689587" y="3027207"/>
            <a:chExt cx="1931831" cy="1931831"/>
          </a:xfrm>
        </p:grpSpPr>
        <p:pic>
          <p:nvPicPr>
            <p:cNvPr id="6" name="Picture 5">
              <a:extLst>
                <a:ext uri="{FF2B5EF4-FFF2-40B4-BE49-F238E27FC236}">
                  <a16:creationId xmlns:a16="http://schemas.microsoft.com/office/drawing/2014/main" id="{431B207E-8866-4F0F-A027-E4083AEA6BB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89587" y="3027207"/>
              <a:ext cx="1931831" cy="1931831"/>
            </a:xfrm>
            <a:prstGeom prst="rect">
              <a:avLst/>
            </a:prstGeom>
          </p:spPr>
        </p:pic>
        <p:sp>
          <p:nvSpPr>
            <p:cNvPr id="7" name="Rectangle 6">
              <a:extLst>
                <a:ext uri="{FF2B5EF4-FFF2-40B4-BE49-F238E27FC236}">
                  <a16:creationId xmlns:a16="http://schemas.microsoft.com/office/drawing/2014/main" id="{170C7755-CFE3-43AF-8359-CA9CAFAE090B}"/>
                </a:ext>
              </a:extLst>
            </p:cNvPr>
            <p:cNvSpPr/>
            <p:nvPr/>
          </p:nvSpPr>
          <p:spPr>
            <a:xfrm>
              <a:off x="3229776" y="3505200"/>
              <a:ext cx="885024"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a:extLst>
              <a:ext uri="{FF2B5EF4-FFF2-40B4-BE49-F238E27FC236}">
                <a16:creationId xmlns:a16="http://schemas.microsoft.com/office/drawing/2014/main" id="{B0BDE42B-CB9D-4624-9FA3-67BAB9E3D71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75369" y="3605722"/>
            <a:ext cx="878378" cy="878378"/>
          </a:xfrm>
          <a:prstGeom prst="rect">
            <a:avLst/>
          </a:prstGeom>
        </p:spPr>
      </p:pic>
    </p:spTree>
    <p:extLst>
      <p:ext uri="{BB962C8B-B14F-4D97-AF65-F5344CB8AC3E}">
        <p14:creationId xmlns:p14="http://schemas.microsoft.com/office/powerpoint/2010/main" val="4055507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88B0-D23D-49F6-806D-D1C130EC812B}"/>
              </a:ext>
            </a:extLst>
          </p:cNvPr>
          <p:cNvSpPr>
            <a:spLocks noGrp="1"/>
          </p:cNvSpPr>
          <p:nvPr>
            <p:ph type="title"/>
          </p:nvPr>
        </p:nvSpPr>
        <p:spPr/>
        <p:txBody>
          <a:bodyPr/>
          <a:lstStyle/>
          <a:p>
            <a:r>
              <a:rPr lang="en-US" sz="2800" dirty="0"/>
              <a:t>Online FAFSA </a:t>
            </a:r>
          </a:p>
        </p:txBody>
      </p:sp>
      <p:pic>
        <p:nvPicPr>
          <p:cNvPr id="6" name="Picture 5">
            <a:extLst>
              <a:ext uri="{FF2B5EF4-FFF2-40B4-BE49-F238E27FC236}">
                <a16:creationId xmlns:a16="http://schemas.microsoft.com/office/drawing/2014/main" id="{D023B64D-53CC-48E5-BBD1-53E7F7CBAD4D}"/>
              </a:ext>
            </a:extLst>
          </p:cNvPr>
          <p:cNvPicPr>
            <a:picLocks noChangeAspect="1"/>
          </p:cNvPicPr>
          <p:nvPr/>
        </p:nvPicPr>
        <p:blipFill>
          <a:blip r:embed="rId3"/>
          <a:stretch>
            <a:fillRect/>
          </a:stretch>
        </p:blipFill>
        <p:spPr>
          <a:xfrm>
            <a:off x="2422677" y="1209105"/>
            <a:ext cx="4298646" cy="3448799"/>
          </a:xfrm>
          <a:prstGeom prst="rect">
            <a:avLst/>
          </a:prstGeom>
          <a:ln w="22225">
            <a:solidFill>
              <a:srgbClr val="004E7D"/>
            </a:solidFill>
          </a:ln>
        </p:spPr>
      </p:pic>
    </p:spTree>
    <p:extLst>
      <p:ext uri="{BB962C8B-B14F-4D97-AF65-F5344CB8AC3E}">
        <p14:creationId xmlns:p14="http://schemas.microsoft.com/office/powerpoint/2010/main" val="4100139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8DE822-FD5B-411B-8DD1-8ACC52DC9A0D}"/>
              </a:ext>
            </a:extLst>
          </p:cNvPr>
          <p:cNvSpPr>
            <a:spLocks noGrp="1"/>
          </p:cNvSpPr>
          <p:nvPr>
            <p:ph type="title"/>
          </p:nvPr>
        </p:nvSpPr>
        <p:spPr/>
        <p:txBody>
          <a:bodyPr/>
          <a:lstStyle/>
          <a:p>
            <a:r>
              <a:rPr lang="en-US" dirty="0"/>
              <a:t>When to complete your FAFSA</a:t>
            </a:r>
          </a:p>
        </p:txBody>
      </p:sp>
      <p:sp>
        <p:nvSpPr>
          <p:cNvPr id="4" name="Content Placeholder 3">
            <a:extLst>
              <a:ext uri="{FF2B5EF4-FFF2-40B4-BE49-F238E27FC236}">
                <a16:creationId xmlns:a16="http://schemas.microsoft.com/office/drawing/2014/main" id="{D0C2F0A5-9FD1-4460-9EB4-5E98200FE509}"/>
              </a:ext>
            </a:extLst>
          </p:cNvPr>
          <p:cNvSpPr>
            <a:spLocks noGrp="1"/>
          </p:cNvSpPr>
          <p:nvPr>
            <p:ph idx="1"/>
          </p:nvPr>
        </p:nvSpPr>
        <p:spPr>
          <a:xfrm>
            <a:off x="3516775" y="1406800"/>
            <a:ext cx="2406217" cy="2562655"/>
          </a:xfrm>
          <a:solidFill>
            <a:srgbClr val="00B050"/>
          </a:solidFill>
        </p:spPr>
        <p:txBody>
          <a:bodyPr/>
          <a:lstStyle/>
          <a:p>
            <a:pPr marL="0" indent="0" algn="ctr">
              <a:buNone/>
            </a:pPr>
            <a:r>
              <a:rPr lang="en-US" sz="2600" dirty="0">
                <a:solidFill>
                  <a:schemeClr val="bg1">
                    <a:lumMod val="95000"/>
                  </a:schemeClr>
                </a:solidFill>
              </a:rPr>
              <a:t>COMPLETE YOUR FAFSA</a:t>
            </a:r>
          </a:p>
          <a:p>
            <a:pPr marL="0" indent="0" algn="ctr">
              <a:buNone/>
            </a:pPr>
            <a:r>
              <a:rPr lang="en-US" sz="3800" b="1" dirty="0">
                <a:solidFill>
                  <a:schemeClr val="bg1">
                    <a:lumMod val="95000"/>
                  </a:schemeClr>
                </a:solidFill>
              </a:rPr>
              <a:t>EVERY YEAR</a:t>
            </a:r>
          </a:p>
        </p:txBody>
      </p:sp>
      <p:sp>
        <p:nvSpPr>
          <p:cNvPr id="5" name="Text Placeholder 4">
            <a:extLst>
              <a:ext uri="{FF2B5EF4-FFF2-40B4-BE49-F238E27FC236}">
                <a16:creationId xmlns:a16="http://schemas.microsoft.com/office/drawing/2014/main" id="{675ED7DE-DB96-4115-9017-731F3CD150D0}"/>
              </a:ext>
            </a:extLst>
          </p:cNvPr>
          <p:cNvSpPr>
            <a:spLocks noGrp="1"/>
          </p:cNvSpPr>
          <p:nvPr>
            <p:ph type="body" sz="half" idx="2"/>
          </p:nvPr>
        </p:nvSpPr>
        <p:spPr/>
        <p:txBody>
          <a:bodyPr/>
          <a:lstStyle/>
          <a:p>
            <a:r>
              <a:rPr lang="en-US" sz="1800" dirty="0"/>
              <a:t>MUST FILE</a:t>
            </a:r>
          </a:p>
          <a:p>
            <a:endParaRPr lang="en-US" sz="1800" dirty="0"/>
          </a:p>
          <a:p>
            <a:r>
              <a:rPr lang="en-US" sz="1800" dirty="0"/>
              <a:t>High School Senior Year and every year in college</a:t>
            </a:r>
          </a:p>
          <a:p>
            <a:endParaRPr lang="en-US" sz="1800" dirty="0"/>
          </a:p>
          <a:p>
            <a:r>
              <a:rPr lang="en-US" sz="1800" dirty="0"/>
              <a:t>The 25-26 Free Application opens in December 2024</a:t>
            </a:r>
            <a:r>
              <a:rPr lang="en-US" dirty="0"/>
              <a:t>.</a:t>
            </a:r>
          </a:p>
        </p:txBody>
      </p:sp>
      <p:pic>
        <p:nvPicPr>
          <p:cNvPr id="7" name="Picture 6">
            <a:extLst>
              <a:ext uri="{FF2B5EF4-FFF2-40B4-BE49-F238E27FC236}">
                <a16:creationId xmlns:a16="http://schemas.microsoft.com/office/drawing/2014/main" id="{08D34668-D571-4C85-9F21-6EA33BBFBDD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83808" y="954540"/>
            <a:ext cx="1214908" cy="1313172"/>
          </a:xfrm>
          <a:prstGeom prst="rect">
            <a:avLst/>
          </a:prstGeom>
          <a:solidFill>
            <a:srgbClr val="0070C0"/>
          </a:solidFill>
        </p:spPr>
      </p:pic>
      <p:pic>
        <p:nvPicPr>
          <p:cNvPr id="9" name="Picture 8">
            <a:extLst>
              <a:ext uri="{FF2B5EF4-FFF2-40B4-BE49-F238E27FC236}">
                <a16:creationId xmlns:a16="http://schemas.microsoft.com/office/drawing/2014/main" id="{56F556C8-64EB-4670-90F2-6ADA4EB7C09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668120" y="3228154"/>
            <a:ext cx="1214908" cy="1313172"/>
          </a:xfrm>
          <a:prstGeom prst="rect">
            <a:avLst/>
          </a:prstGeom>
          <a:solidFill>
            <a:srgbClr val="00B050"/>
          </a:solidFill>
        </p:spPr>
      </p:pic>
      <p:pic>
        <p:nvPicPr>
          <p:cNvPr id="10" name="Picture 9">
            <a:extLst>
              <a:ext uri="{FF2B5EF4-FFF2-40B4-BE49-F238E27FC236}">
                <a16:creationId xmlns:a16="http://schemas.microsoft.com/office/drawing/2014/main" id="{A0197DC5-ABE9-4439-AD86-524010DF0C1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634338" y="954540"/>
            <a:ext cx="1214908" cy="1313172"/>
          </a:xfrm>
          <a:prstGeom prst="rect">
            <a:avLst/>
          </a:prstGeom>
          <a:solidFill>
            <a:srgbClr val="FFC000"/>
          </a:solidFill>
        </p:spPr>
      </p:pic>
      <p:pic>
        <p:nvPicPr>
          <p:cNvPr id="11" name="Picture 10">
            <a:extLst>
              <a:ext uri="{FF2B5EF4-FFF2-40B4-BE49-F238E27FC236}">
                <a16:creationId xmlns:a16="http://schemas.microsoft.com/office/drawing/2014/main" id="{9AF17227-BD58-4113-A3CA-5FA92083D1E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83808" y="3228155"/>
            <a:ext cx="1214908" cy="1313172"/>
          </a:xfrm>
          <a:prstGeom prst="rect">
            <a:avLst/>
          </a:prstGeom>
          <a:solidFill>
            <a:srgbClr val="FFFF00"/>
          </a:solidFill>
        </p:spPr>
      </p:pic>
      <p:sp>
        <p:nvSpPr>
          <p:cNvPr id="12" name="TextBox 11">
            <a:extLst>
              <a:ext uri="{FF2B5EF4-FFF2-40B4-BE49-F238E27FC236}">
                <a16:creationId xmlns:a16="http://schemas.microsoft.com/office/drawing/2014/main" id="{ABC0EB11-A9C8-4315-920D-825CB13FE504}"/>
              </a:ext>
            </a:extLst>
          </p:cNvPr>
          <p:cNvSpPr txBox="1"/>
          <p:nvPr/>
        </p:nvSpPr>
        <p:spPr>
          <a:xfrm>
            <a:off x="6193344" y="1286651"/>
            <a:ext cx="944556" cy="830997"/>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Year</a:t>
            </a:r>
          </a:p>
          <a:p>
            <a:pPr algn="ctr"/>
            <a:r>
              <a:rPr lang="en-US" sz="2400" dirty="0">
                <a:latin typeface="Arial" panose="020B0604020202020204" pitchFamily="34" charset="0"/>
                <a:cs typeface="Arial" panose="020B0604020202020204" pitchFamily="34" charset="0"/>
              </a:rPr>
              <a:t>1</a:t>
            </a:r>
          </a:p>
        </p:txBody>
      </p:sp>
      <p:sp>
        <p:nvSpPr>
          <p:cNvPr id="13" name="TextBox 12">
            <a:extLst>
              <a:ext uri="{FF2B5EF4-FFF2-40B4-BE49-F238E27FC236}">
                <a16:creationId xmlns:a16="http://schemas.microsoft.com/office/drawing/2014/main" id="{EBE8BCB7-9E30-4722-B453-91A5B105DE7A}"/>
              </a:ext>
            </a:extLst>
          </p:cNvPr>
          <p:cNvSpPr txBox="1"/>
          <p:nvPr/>
        </p:nvSpPr>
        <p:spPr>
          <a:xfrm>
            <a:off x="7803296" y="3469241"/>
            <a:ext cx="944556" cy="830997"/>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Year</a:t>
            </a:r>
          </a:p>
          <a:p>
            <a:pPr algn="ctr"/>
            <a:r>
              <a:rPr lang="en-US" sz="2400" dirty="0">
                <a:latin typeface="Arial" panose="020B0604020202020204" pitchFamily="34" charset="0"/>
                <a:cs typeface="Arial" panose="020B0604020202020204" pitchFamily="34" charset="0"/>
              </a:rPr>
              <a:t>4</a:t>
            </a:r>
          </a:p>
        </p:txBody>
      </p:sp>
      <p:sp>
        <p:nvSpPr>
          <p:cNvPr id="14" name="TextBox 13">
            <a:extLst>
              <a:ext uri="{FF2B5EF4-FFF2-40B4-BE49-F238E27FC236}">
                <a16:creationId xmlns:a16="http://schemas.microsoft.com/office/drawing/2014/main" id="{777398F3-7EBE-446F-967F-6D2B12829A7D}"/>
              </a:ext>
            </a:extLst>
          </p:cNvPr>
          <p:cNvSpPr txBox="1"/>
          <p:nvPr/>
        </p:nvSpPr>
        <p:spPr>
          <a:xfrm>
            <a:off x="6218984" y="3469242"/>
            <a:ext cx="944556" cy="830997"/>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Year</a:t>
            </a:r>
          </a:p>
          <a:p>
            <a:pPr algn="ctr"/>
            <a:r>
              <a:rPr lang="en-US" sz="2400" dirty="0">
                <a:latin typeface="Arial" panose="020B0604020202020204" pitchFamily="34" charset="0"/>
                <a:cs typeface="Arial" panose="020B0604020202020204" pitchFamily="34" charset="0"/>
              </a:rPr>
              <a:t>3</a:t>
            </a:r>
          </a:p>
        </p:txBody>
      </p:sp>
      <p:sp>
        <p:nvSpPr>
          <p:cNvPr id="15" name="TextBox 14">
            <a:extLst>
              <a:ext uri="{FF2B5EF4-FFF2-40B4-BE49-F238E27FC236}">
                <a16:creationId xmlns:a16="http://schemas.microsoft.com/office/drawing/2014/main" id="{8AC60653-B46E-46BC-95D7-AEB48EC8BCF0}"/>
              </a:ext>
            </a:extLst>
          </p:cNvPr>
          <p:cNvSpPr txBox="1"/>
          <p:nvPr/>
        </p:nvSpPr>
        <p:spPr>
          <a:xfrm>
            <a:off x="7769514" y="1286650"/>
            <a:ext cx="944556" cy="830997"/>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Year</a:t>
            </a:r>
          </a:p>
          <a:p>
            <a:pPr algn="ctr"/>
            <a:r>
              <a:rPr lang="en-US" sz="2400" dirty="0">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4140932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F8559-AC8B-47C2-8CDE-6D2740FE835D}"/>
              </a:ext>
            </a:extLst>
          </p:cNvPr>
          <p:cNvSpPr>
            <a:spLocks noGrp="1"/>
          </p:cNvSpPr>
          <p:nvPr>
            <p:ph type="title"/>
          </p:nvPr>
        </p:nvSpPr>
        <p:spPr>
          <a:xfrm>
            <a:off x="457200" y="674735"/>
            <a:ext cx="8229600" cy="634520"/>
          </a:xfrm>
        </p:spPr>
        <p:txBody>
          <a:bodyPr/>
          <a:lstStyle/>
          <a:p>
            <a:pPr algn="ctr"/>
            <a:r>
              <a:rPr lang="en-US" sz="2800" dirty="0"/>
              <a:t>FUTURE Act Direct Data Exchange (DDX) </a:t>
            </a:r>
          </a:p>
        </p:txBody>
      </p:sp>
      <p:sp>
        <p:nvSpPr>
          <p:cNvPr id="3" name="Content Placeholder 2">
            <a:extLst>
              <a:ext uri="{FF2B5EF4-FFF2-40B4-BE49-F238E27FC236}">
                <a16:creationId xmlns:a16="http://schemas.microsoft.com/office/drawing/2014/main" id="{54DE5B9D-2B1B-445C-B79C-8D08E3BFB447}"/>
              </a:ext>
            </a:extLst>
          </p:cNvPr>
          <p:cNvSpPr>
            <a:spLocks noGrp="1"/>
          </p:cNvSpPr>
          <p:nvPr>
            <p:ph idx="1"/>
          </p:nvPr>
        </p:nvSpPr>
        <p:spPr>
          <a:xfrm>
            <a:off x="457200" y="1455590"/>
            <a:ext cx="8229600" cy="3026464"/>
          </a:xfrm>
        </p:spPr>
        <p:txBody>
          <a:bodyPr/>
          <a:lstStyle/>
          <a:p>
            <a:r>
              <a:rPr lang="en-US" dirty="0"/>
              <a:t>FA-DDX is the system used to transfer individuals tax information to determine federal aid eligibility (replaces what used to be the IRS data retrieval tool DRT)</a:t>
            </a:r>
          </a:p>
          <a:p>
            <a:r>
              <a:rPr lang="en-US" dirty="0">
                <a:latin typeface="Arial" panose="020B0604020202020204" pitchFamily="34" charset="0"/>
                <a:cs typeface="Arial" panose="020B0604020202020204" pitchFamily="34" charset="0"/>
              </a:rPr>
              <a:t>Reduces documents requested by financial aid office</a:t>
            </a:r>
          </a:p>
          <a:p>
            <a:r>
              <a:rPr lang="en-US" dirty="0">
                <a:latin typeface="Arial" panose="020B0604020202020204" pitchFamily="34" charset="0"/>
                <a:cs typeface="Arial" panose="020B0604020202020204" pitchFamily="34" charset="0"/>
              </a:rPr>
              <a:t>If a person did not file a federal tax return, it will report that information</a:t>
            </a:r>
          </a:p>
          <a:p>
            <a:r>
              <a:rPr lang="en-US" dirty="0">
                <a:latin typeface="Arial" panose="020B0604020202020204" pitchFamily="34" charset="0"/>
                <a:cs typeface="Arial" panose="020B0604020202020204" pitchFamily="34" charset="0"/>
              </a:rPr>
              <a:t>Consent is required by all contributors on FAFSA</a:t>
            </a:r>
          </a:p>
          <a:p>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47686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1017-2395-47EB-B684-10C45C4EC37D}"/>
              </a:ext>
            </a:extLst>
          </p:cNvPr>
          <p:cNvSpPr>
            <a:spLocks noGrp="1"/>
          </p:cNvSpPr>
          <p:nvPr>
            <p:ph type="title"/>
          </p:nvPr>
        </p:nvSpPr>
        <p:spPr>
          <a:xfrm>
            <a:off x="457200" y="674735"/>
            <a:ext cx="8229600" cy="599173"/>
          </a:xfrm>
        </p:spPr>
        <p:txBody>
          <a:bodyPr/>
          <a:lstStyle/>
          <a:p>
            <a:r>
              <a:rPr lang="en-US" dirty="0"/>
              <a:t>What Parent to include on the FAFSA</a:t>
            </a:r>
          </a:p>
        </p:txBody>
      </p:sp>
      <p:sp>
        <p:nvSpPr>
          <p:cNvPr id="3" name="Content Placeholder 2">
            <a:extLst>
              <a:ext uri="{FF2B5EF4-FFF2-40B4-BE49-F238E27FC236}">
                <a16:creationId xmlns:a16="http://schemas.microsoft.com/office/drawing/2014/main" id="{0CA64884-60BA-471B-8B5D-E0531D577A7F}"/>
              </a:ext>
            </a:extLst>
          </p:cNvPr>
          <p:cNvSpPr>
            <a:spLocks noGrp="1"/>
          </p:cNvSpPr>
          <p:nvPr>
            <p:ph idx="1"/>
          </p:nvPr>
        </p:nvSpPr>
        <p:spPr>
          <a:xfrm>
            <a:off x="457200" y="1500554"/>
            <a:ext cx="8229600" cy="3194817"/>
          </a:xfrm>
        </p:spPr>
        <p:txBody>
          <a:bodyPr/>
          <a:lstStyle/>
          <a:p>
            <a:pPr marL="396875" indent="-304800"/>
            <a:r>
              <a:rPr lang="en-US" sz="1400" dirty="0"/>
              <a:t>Effective with the 2024-2025 year, the contributor criteria changed for students with divorced or separated parents not living together. </a:t>
            </a:r>
            <a:br>
              <a:rPr lang="en-US" sz="1400" dirty="0"/>
            </a:br>
            <a:endParaRPr lang="en-US" sz="1400" dirty="0"/>
          </a:p>
          <a:p>
            <a:pPr marL="396875" indent="-304800"/>
            <a:r>
              <a:rPr lang="en-US" sz="1400" dirty="0"/>
              <a:t>The student must include the parent on the FAFSA who provided the greater portion of the student’s financial support in the 12 months prior to filing the FAFSA even if student does not live with that parent.</a:t>
            </a:r>
            <a:br>
              <a:rPr lang="en-US" sz="1400" dirty="0"/>
            </a:br>
            <a:endParaRPr lang="en-US" sz="1400" dirty="0"/>
          </a:p>
          <a:p>
            <a:pPr marL="396875" indent="-304800"/>
            <a:r>
              <a:rPr lang="en-US" sz="1400" dirty="0"/>
              <a:t>If neither parent provided support in that 12-month period, include information for the parent who provided the greater portion of support during the most recent year the student received financial support.</a:t>
            </a:r>
            <a:br>
              <a:rPr lang="en-US" sz="1400" dirty="0"/>
            </a:br>
            <a:endParaRPr lang="en-US" sz="1400" dirty="0"/>
          </a:p>
          <a:p>
            <a:pPr marL="396875" indent="-304800"/>
            <a:r>
              <a:rPr lang="en-US" sz="1400" dirty="0"/>
              <a:t>If both parents claim equal amount of support, the parent with the greater amount of income or assets is the contributor.</a:t>
            </a:r>
          </a:p>
          <a:p>
            <a:endParaRPr lang="en-US" dirty="0"/>
          </a:p>
        </p:txBody>
      </p:sp>
    </p:spTree>
    <p:extLst>
      <p:ext uri="{BB962C8B-B14F-4D97-AF65-F5344CB8AC3E}">
        <p14:creationId xmlns:p14="http://schemas.microsoft.com/office/powerpoint/2010/main" val="3376613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4558DC7-84E2-B1F9-E467-6B09A27F5ECE}"/>
              </a:ext>
            </a:extLst>
          </p:cNvPr>
          <p:cNvGraphicFramePr>
            <a:graphicFrameLocks noGrp="1"/>
          </p:cNvGraphicFramePr>
          <p:nvPr>
            <p:ph idx="1"/>
            <p:extLst>
              <p:ext uri="{D42A27DB-BD31-4B8C-83A1-F6EECF244321}">
                <p14:modId xmlns:p14="http://schemas.microsoft.com/office/powerpoint/2010/main" val="3260857921"/>
              </p:ext>
            </p:extLst>
          </p:nvPr>
        </p:nvGraphicFramePr>
        <p:xfrm>
          <a:off x="1314450" y="1200816"/>
          <a:ext cx="6629400" cy="3314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4F3B8DE0-75A7-8C93-2C63-381444A5FE6C}"/>
              </a:ext>
            </a:extLst>
          </p:cNvPr>
          <p:cNvSpPr>
            <a:spLocks noGrp="1"/>
          </p:cNvSpPr>
          <p:nvPr>
            <p:ph type="title"/>
          </p:nvPr>
        </p:nvSpPr>
        <p:spPr/>
        <p:txBody>
          <a:bodyPr/>
          <a:lstStyle/>
          <a:p>
            <a:r>
              <a:rPr lang="en-US" dirty="0"/>
              <a:t>Who Is Included in Family Size?</a:t>
            </a:r>
          </a:p>
        </p:txBody>
      </p:sp>
      <p:sp>
        <p:nvSpPr>
          <p:cNvPr id="5" name="TextBox 4">
            <a:extLst>
              <a:ext uri="{FF2B5EF4-FFF2-40B4-BE49-F238E27FC236}">
                <a16:creationId xmlns:a16="http://schemas.microsoft.com/office/drawing/2014/main" id="{B5BF9349-E5C5-927F-1ABF-A78F719124B0}"/>
              </a:ext>
            </a:extLst>
          </p:cNvPr>
          <p:cNvSpPr txBox="1"/>
          <p:nvPr/>
        </p:nvSpPr>
        <p:spPr>
          <a:xfrm>
            <a:off x="2714625" y="4468765"/>
            <a:ext cx="3829050" cy="461665"/>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Included only if providing more than half of their support between July 1, 2025 and June 30, 2026</a:t>
            </a:r>
            <a:endParaRPr lang="en-US" sz="1200" i="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F0CCB5D3-03BC-7BFA-0A19-6C9D87FC1A2D}"/>
              </a:ext>
            </a:extLst>
          </p:cNvPr>
          <p:cNvSpPr txBox="1"/>
          <p:nvPr/>
        </p:nvSpPr>
        <p:spPr>
          <a:xfrm>
            <a:off x="4857750" y="1907288"/>
            <a:ext cx="3086100" cy="2525756"/>
          </a:xfrm>
          <a:prstGeom prst="rect">
            <a:avLst/>
          </a:prstGeom>
          <a:noFill/>
        </p:spPr>
        <p:txBody>
          <a:bodyPr wrap="square" rtlCol="0" anchor="ctr">
            <a:spAutoFit/>
          </a:bodyPr>
          <a:lstStyle/>
          <a:p>
            <a:pPr lvl="0"/>
            <a:endParaRPr lang="en-US" sz="18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600" dirty="0">
                <a:latin typeface="Arial" panose="020B0604020202020204" pitchFamily="34" charset="0"/>
                <a:cs typeface="Arial" panose="020B0604020202020204" pitchFamily="34" charset="0"/>
              </a:rPr>
              <a:t>Student (and spouse)</a:t>
            </a:r>
          </a:p>
          <a:p>
            <a:pPr marL="214313" indent="-214313">
              <a:buFont typeface="Arial" panose="020B0604020202020204" pitchFamily="34" charset="0"/>
              <a:buChar char="•"/>
            </a:pPr>
            <a:r>
              <a:rPr lang="en-US" sz="1600" dirty="0">
                <a:latin typeface="Arial" panose="020B0604020202020204" pitchFamily="34" charset="0"/>
                <a:cs typeface="Arial" panose="020B0604020202020204" pitchFamily="34" charset="0"/>
              </a:rPr>
              <a:t>Student’s dependent children, even if they live apart from the student because of college enrollment*</a:t>
            </a:r>
          </a:p>
          <a:p>
            <a:pPr marL="214313" indent="-214313">
              <a:buFont typeface="Arial" panose="020B0604020202020204" pitchFamily="34" charset="0"/>
              <a:buChar char="•"/>
            </a:pPr>
            <a:r>
              <a:rPr lang="en-US" sz="1600" dirty="0">
                <a:latin typeface="Arial" panose="020B0604020202020204" pitchFamily="34" charset="0"/>
                <a:cs typeface="Arial" panose="020B0604020202020204" pitchFamily="34" charset="0"/>
              </a:rPr>
              <a:t>Other people if they live with the student*</a:t>
            </a:r>
          </a:p>
          <a:p>
            <a:endParaRPr lang="en-US" sz="1013" dirty="0"/>
          </a:p>
        </p:txBody>
      </p:sp>
    </p:spTree>
    <p:extLst>
      <p:ext uri="{BB962C8B-B14F-4D97-AF65-F5344CB8AC3E}">
        <p14:creationId xmlns:p14="http://schemas.microsoft.com/office/powerpoint/2010/main" val="2703276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BA5BB-1AB0-4921-AB7F-708CC45E5DED}"/>
              </a:ext>
            </a:extLst>
          </p:cNvPr>
          <p:cNvSpPr>
            <a:spLocks noGrp="1"/>
          </p:cNvSpPr>
          <p:nvPr>
            <p:ph type="title"/>
          </p:nvPr>
        </p:nvSpPr>
        <p:spPr/>
        <p:txBody>
          <a:bodyPr/>
          <a:lstStyle/>
          <a:p>
            <a:r>
              <a:rPr lang="en-US" dirty="0"/>
              <a:t>Student Personal Circumstances</a:t>
            </a:r>
          </a:p>
        </p:txBody>
      </p:sp>
      <p:pic>
        <p:nvPicPr>
          <p:cNvPr id="5" name="Picture 4">
            <a:extLst>
              <a:ext uri="{FF2B5EF4-FFF2-40B4-BE49-F238E27FC236}">
                <a16:creationId xmlns:a16="http://schemas.microsoft.com/office/drawing/2014/main" id="{443E96D8-6DBE-4563-8247-9759E44986BD}"/>
              </a:ext>
            </a:extLst>
          </p:cNvPr>
          <p:cNvPicPr>
            <a:picLocks noChangeAspect="1"/>
          </p:cNvPicPr>
          <p:nvPr/>
        </p:nvPicPr>
        <p:blipFill>
          <a:blip r:embed="rId3"/>
          <a:stretch>
            <a:fillRect/>
          </a:stretch>
        </p:blipFill>
        <p:spPr>
          <a:xfrm>
            <a:off x="457200" y="1196007"/>
            <a:ext cx="7889631" cy="3809720"/>
          </a:xfrm>
          <a:prstGeom prst="rect">
            <a:avLst/>
          </a:prstGeom>
        </p:spPr>
      </p:pic>
    </p:spTree>
    <p:extLst>
      <p:ext uri="{BB962C8B-B14F-4D97-AF65-F5344CB8AC3E}">
        <p14:creationId xmlns:p14="http://schemas.microsoft.com/office/powerpoint/2010/main" val="790646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6BA23-9E89-4953-B6D0-9ECD426493D3}"/>
              </a:ext>
            </a:extLst>
          </p:cNvPr>
          <p:cNvSpPr>
            <a:spLocks noGrp="1"/>
          </p:cNvSpPr>
          <p:nvPr>
            <p:ph type="title"/>
          </p:nvPr>
        </p:nvSpPr>
        <p:spPr>
          <a:xfrm>
            <a:off x="457200" y="659400"/>
            <a:ext cx="8229600" cy="615218"/>
          </a:xfrm>
        </p:spPr>
        <p:txBody>
          <a:bodyPr/>
          <a:lstStyle/>
          <a:p>
            <a:pPr algn="ctr"/>
            <a:r>
              <a:rPr lang="en-US" dirty="0"/>
              <a:t>Unusual Circumstances</a:t>
            </a:r>
          </a:p>
        </p:txBody>
      </p:sp>
      <p:sp>
        <p:nvSpPr>
          <p:cNvPr id="12" name="Rectangle 3">
            <a:extLst>
              <a:ext uri="{FF2B5EF4-FFF2-40B4-BE49-F238E27FC236}">
                <a16:creationId xmlns:a16="http://schemas.microsoft.com/office/drawing/2014/main" id="{EC0DD9B1-874C-4FD3-88CF-C2A60CAAA2D6}"/>
              </a:ext>
            </a:extLst>
          </p:cNvPr>
          <p:cNvSpPr txBox="1">
            <a:spLocks noChangeArrowheads="1"/>
          </p:cNvSpPr>
          <p:nvPr/>
        </p:nvSpPr>
        <p:spPr>
          <a:xfrm>
            <a:off x="152400" y="1295400"/>
            <a:ext cx="8839200" cy="4572000"/>
          </a:xfrm>
          <a:prstGeom prst="rect">
            <a:avLst/>
          </a:prstGeom>
        </p:spPr>
        <p:txBody>
          <a:bodyPr>
            <a:normAutofit/>
          </a:bodyPr>
          <a:lstStyle>
            <a:lvl1pPr marL="257175" indent="-257175" algn="l" defTabSz="342900" rtl="0" eaLnBrk="1" latinLnBrk="0" hangingPunct="1">
              <a:spcBef>
                <a:spcPct val="20000"/>
              </a:spcBef>
              <a:buFont typeface="Arial"/>
              <a:buChar char="•"/>
              <a:defRPr sz="24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21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8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50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5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800"/>
              </a:spcBef>
            </a:pPr>
            <a:r>
              <a:rPr lang="en-US" dirty="0">
                <a:latin typeface="Arial" panose="020B0604020202020204" pitchFamily="34" charset="0"/>
                <a:cs typeface="Arial" panose="020B0604020202020204" pitchFamily="34" charset="0"/>
              </a:rPr>
              <a:t>Conditions that justify an institution making an adjustment to a student’s dependency status</a:t>
            </a:r>
          </a:p>
          <a:p>
            <a:pPr>
              <a:spcBef>
                <a:spcPts val="1800"/>
              </a:spcBef>
            </a:pPr>
            <a:r>
              <a:rPr lang="en-US" dirty="0">
                <a:latin typeface="Arial" panose="020B0604020202020204" pitchFamily="34" charset="0"/>
                <a:cs typeface="Arial" panose="020B0604020202020204" pitchFamily="34" charset="0"/>
              </a:rPr>
              <a:t>Student does not provide parental data on FAFSA</a:t>
            </a:r>
          </a:p>
          <a:p>
            <a:pPr marL="800100" lvl="2" indent="-457200">
              <a:spcBef>
                <a:spcPts val="1800"/>
              </a:spcBef>
              <a:buSzPct val="100000"/>
              <a:buFont typeface="Arial" panose="020B0604020202020204" pitchFamily="34" charset="0"/>
              <a:buChar char="–"/>
            </a:pPr>
            <a:r>
              <a:rPr lang="en-US" sz="2800" dirty="0">
                <a:latin typeface="Arial" panose="020B0604020202020204" pitchFamily="34" charset="0"/>
                <a:cs typeface="Arial" panose="020B0604020202020204" pitchFamily="34" charset="0"/>
              </a:rPr>
              <a:t>Considered provisionally independent </a:t>
            </a:r>
          </a:p>
          <a:p>
            <a:pPr>
              <a:spcBef>
                <a:spcPts val="1800"/>
              </a:spcBef>
            </a:pPr>
            <a:r>
              <a:rPr lang="en-US" dirty="0">
                <a:latin typeface="Arial" panose="020B0604020202020204" pitchFamily="34" charset="0"/>
                <a:cs typeface="Arial" panose="020B0604020202020204" pitchFamily="34" charset="0"/>
              </a:rPr>
              <a:t>Student follows institution’s process for dependency override determination </a:t>
            </a:r>
          </a:p>
        </p:txBody>
      </p:sp>
    </p:spTree>
    <p:extLst>
      <p:ext uri="{BB962C8B-B14F-4D97-AF65-F5344CB8AC3E}">
        <p14:creationId xmlns:p14="http://schemas.microsoft.com/office/powerpoint/2010/main" val="442658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6BA23-9E89-4953-B6D0-9ECD426493D3}"/>
              </a:ext>
            </a:extLst>
          </p:cNvPr>
          <p:cNvSpPr>
            <a:spLocks noGrp="1"/>
          </p:cNvSpPr>
          <p:nvPr>
            <p:ph type="title"/>
          </p:nvPr>
        </p:nvSpPr>
        <p:spPr>
          <a:xfrm>
            <a:off x="457200" y="659400"/>
            <a:ext cx="8229600" cy="615218"/>
          </a:xfrm>
        </p:spPr>
        <p:txBody>
          <a:bodyPr/>
          <a:lstStyle/>
          <a:p>
            <a:pPr algn="ctr"/>
            <a:r>
              <a:rPr lang="en-US" dirty="0">
                <a:solidFill>
                  <a:srgbClr val="005B99"/>
                </a:solidFill>
              </a:rPr>
              <a:t>Special Circumstances</a:t>
            </a:r>
            <a:endParaRPr lang="en-US" dirty="0"/>
          </a:p>
        </p:txBody>
      </p:sp>
      <p:grpSp>
        <p:nvGrpSpPr>
          <p:cNvPr id="3" name="Group 2">
            <a:extLst>
              <a:ext uri="{FF2B5EF4-FFF2-40B4-BE49-F238E27FC236}">
                <a16:creationId xmlns:a16="http://schemas.microsoft.com/office/drawing/2014/main" id="{104CCF2A-E124-4EC1-BBB4-A6DE65BBF698}"/>
              </a:ext>
            </a:extLst>
          </p:cNvPr>
          <p:cNvGrpSpPr/>
          <p:nvPr/>
        </p:nvGrpSpPr>
        <p:grpSpPr>
          <a:xfrm>
            <a:off x="1103467" y="1354949"/>
            <a:ext cx="6937065" cy="3290382"/>
            <a:chOff x="277887" y="-179353"/>
            <a:chExt cx="8569895" cy="5856935"/>
          </a:xfrm>
        </p:grpSpPr>
        <p:sp>
          <p:nvSpPr>
            <p:cNvPr id="4" name="Cloud Callout 9">
              <a:extLst>
                <a:ext uri="{FF2B5EF4-FFF2-40B4-BE49-F238E27FC236}">
                  <a16:creationId xmlns:a16="http://schemas.microsoft.com/office/drawing/2014/main" id="{B48800F3-0CEA-48D8-989D-3F27DED4986A}"/>
                </a:ext>
              </a:extLst>
            </p:cNvPr>
            <p:cNvSpPr/>
            <p:nvPr/>
          </p:nvSpPr>
          <p:spPr>
            <a:xfrm>
              <a:off x="6094511" y="-179353"/>
              <a:ext cx="2753271" cy="2057400"/>
            </a:xfrm>
            <a:prstGeom prst="cloudCallout">
              <a:avLst>
                <a:gd name="adj1" fmla="val -28056"/>
                <a:gd name="adj2" fmla="val 178723"/>
              </a:avLst>
            </a:prstGeom>
            <a:solidFill>
              <a:schemeClr val="tx2">
                <a:lumMod val="75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Secondary school tuition</a:t>
              </a:r>
            </a:p>
          </p:txBody>
        </p:sp>
        <p:pic>
          <p:nvPicPr>
            <p:cNvPr id="5" name="Picture 2" descr="T:\NASFAA U\Video Design and Tools\Common Craft Cut-Outs\Pack_Scene_2_PNG_0\village_landscape.png">
              <a:extLst>
                <a:ext uri="{FF2B5EF4-FFF2-40B4-BE49-F238E27FC236}">
                  <a16:creationId xmlns:a16="http://schemas.microsoft.com/office/drawing/2014/main" id="{7980B430-1BA9-4AAD-BC5A-9A03047721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620182"/>
              <a:ext cx="8400488" cy="2057400"/>
            </a:xfrm>
            <a:prstGeom prst="rect">
              <a:avLst/>
            </a:prstGeom>
            <a:noFill/>
            <a:extLst>
              <a:ext uri="{909E8E84-426E-40DD-AFC4-6F175D3DCCD1}">
                <a14:hiddenFill xmlns:a14="http://schemas.microsoft.com/office/drawing/2010/main">
                  <a:solidFill>
                    <a:srgbClr val="FFFFFF"/>
                  </a:solidFill>
                </a14:hiddenFill>
              </a:ext>
            </a:extLst>
          </p:spPr>
        </p:pic>
        <p:sp>
          <p:nvSpPr>
            <p:cNvPr id="6" name="Cloud Callout 2">
              <a:extLst>
                <a:ext uri="{FF2B5EF4-FFF2-40B4-BE49-F238E27FC236}">
                  <a16:creationId xmlns:a16="http://schemas.microsoft.com/office/drawing/2014/main" id="{F8CE86BC-481F-4E14-970C-D88A8C57D613}"/>
                </a:ext>
              </a:extLst>
            </p:cNvPr>
            <p:cNvSpPr/>
            <p:nvPr/>
          </p:nvSpPr>
          <p:spPr>
            <a:xfrm>
              <a:off x="556041" y="-131707"/>
              <a:ext cx="3883950" cy="1979394"/>
            </a:xfrm>
            <a:prstGeom prst="cloudCallout">
              <a:avLst>
                <a:gd name="adj1" fmla="val -9159"/>
                <a:gd name="adj2" fmla="val 19832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2">
                      <a:lumMod val="60000"/>
                      <a:lumOff val="40000"/>
                    </a:schemeClr>
                  </a:solidFill>
                  <a:latin typeface="Arial" panose="020B0604020202020204" pitchFamily="34" charset="0"/>
                  <a:cs typeface="Arial" panose="020B0604020202020204" pitchFamily="34" charset="0"/>
                </a:rPr>
                <a:t>Unusual uncovered medical/dental expenses</a:t>
              </a:r>
            </a:p>
          </p:txBody>
        </p:sp>
        <p:sp>
          <p:nvSpPr>
            <p:cNvPr id="7" name="Cloud Callout 4">
              <a:extLst>
                <a:ext uri="{FF2B5EF4-FFF2-40B4-BE49-F238E27FC236}">
                  <a16:creationId xmlns:a16="http://schemas.microsoft.com/office/drawing/2014/main" id="{8C05865D-66E4-4890-BD71-C65E2AF534DB}"/>
                </a:ext>
              </a:extLst>
            </p:cNvPr>
            <p:cNvSpPr/>
            <p:nvPr/>
          </p:nvSpPr>
          <p:spPr>
            <a:xfrm>
              <a:off x="3104348" y="608756"/>
              <a:ext cx="3478570" cy="1828876"/>
            </a:xfrm>
            <a:prstGeom prst="cloudCallout">
              <a:avLst>
                <a:gd name="adj1" fmla="val 34511"/>
                <a:gd name="adj2" fmla="val 111757"/>
              </a:avLst>
            </a:prstGeom>
            <a:solidFill>
              <a:srgbClr val="92D05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Extraordinary dependent care </a:t>
              </a:r>
            </a:p>
          </p:txBody>
        </p:sp>
        <p:sp>
          <p:nvSpPr>
            <p:cNvPr id="8" name="Cloud Callout 1">
              <a:extLst>
                <a:ext uri="{FF2B5EF4-FFF2-40B4-BE49-F238E27FC236}">
                  <a16:creationId xmlns:a16="http://schemas.microsoft.com/office/drawing/2014/main" id="{AF8E9A8D-81C8-43AA-83EC-33F1C1CF9C09}"/>
                </a:ext>
              </a:extLst>
            </p:cNvPr>
            <p:cNvSpPr/>
            <p:nvPr/>
          </p:nvSpPr>
          <p:spPr>
            <a:xfrm>
              <a:off x="1748444" y="1783965"/>
              <a:ext cx="2570647" cy="1748292"/>
            </a:xfrm>
            <a:prstGeom prst="cloudCallout">
              <a:avLst>
                <a:gd name="adj1" fmla="val 32186"/>
                <a:gd name="adj2" fmla="val 133350"/>
              </a:avLst>
            </a:prstGeom>
            <a:solidFill>
              <a:srgbClr val="DFD22D"/>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Loss of employment or income</a:t>
              </a:r>
            </a:p>
          </p:txBody>
        </p:sp>
        <p:sp>
          <p:nvSpPr>
            <p:cNvPr id="9" name="Cloud Callout 3">
              <a:extLst>
                <a:ext uri="{FF2B5EF4-FFF2-40B4-BE49-F238E27FC236}">
                  <a16:creationId xmlns:a16="http://schemas.microsoft.com/office/drawing/2014/main" id="{D2703DFB-A608-4969-A193-CFE08675BBD8}"/>
                </a:ext>
              </a:extLst>
            </p:cNvPr>
            <p:cNvSpPr/>
            <p:nvPr/>
          </p:nvSpPr>
          <p:spPr>
            <a:xfrm>
              <a:off x="3816372" y="2210915"/>
              <a:ext cx="2638316" cy="955411"/>
            </a:xfrm>
            <a:prstGeom prst="cloudCallout">
              <a:avLst>
                <a:gd name="adj1" fmla="val -3156"/>
                <a:gd name="adj2" fmla="val 2019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Arial" panose="020B0604020202020204" pitchFamily="34" charset="0"/>
                  <a:cs typeface="Arial" panose="020B0604020202020204" pitchFamily="34" charset="0"/>
                </a:rPr>
                <a:t>Divorce</a:t>
              </a:r>
            </a:p>
          </p:txBody>
        </p:sp>
        <p:sp>
          <p:nvSpPr>
            <p:cNvPr id="10" name="Cloud Callout 5">
              <a:extLst>
                <a:ext uri="{FF2B5EF4-FFF2-40B4-BE49-F238E27FC236}">
                  <a16:creationId xmlns:a16="http://schemas.microsoft.com/office/drawing/2014/main" id="{5E439C6D-C1DC-4314-B235-696CF353F34B}"/>
                </a:ext>
              </a:extLst>
            </p:cNvPr>
            <p:cNvSpPr/>
            <p:nvPr/>
          </p:nvSpPr>
          <p:spPr>
            <a:xfrm>
              <a:off x="277887" y="1538905"/>
              <a:ext cx="1883965" cy="2081276"/>
            </a:xfrm>
            <a:prstGeom prst="cloudCallout">
              <a:avLst>
                <a:gd name="adj1" fmla="val -25059"/>
                <a:gd name="adj2" fmla="val 130451"/>
              </a:avLst>
            </a:prstGeom>
            <a:solidFill>
              <a:schemeClr val="accent3">
                <a:lumMod val="5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Parent or spouse death</a:t>
              </a:r>
            </a:p>
          </p:txBody>
        </p:sp>
      </p:grpSp>
      <p:sp>
        <p:nvSpPr>
          <p:cNvPr id="19" name="Cloud Callout 2">
            <a:extLst>
              <a:ext uri="{FF2B5EF4-FFF2-40B4-BE49-F238E27FC236}">
                <a16:creationId xmlns:a16="http://schemas.microsoft.com/office/drawing/2014/main" id="{5439815C-9F04-486F-9B5D-6DE8ACEB4A42}"/>
              </a:ext>
            </a:extLst>
          </p:cNvPr>
          <p:cNvSpPr/>
          <p:nvPr/>
        </p:nvSpPr>
        <p:spPr>
          <a:xfrm>
            <a:off x="5966113" y="2311427"/>
            <a:ext cx="2034888" cy="1203889"/>
          </a:xfrm>
          <a:prstGeom prst="cloudCallout">
            <a:avLst>
              <a:gd name="adj1" fmla="val 5084"/>
              <a:gd name="adj2" fmla="val 109934"/>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r>
              <a:rPr lang="en-US" sz="1600" dirty="0">
                <a:latin typeface="Arial" panose="020B0604020202020204" pitchFamily="34" charset="0"/>
                <a:cs typeface="Arial" panose="020B0604020202020204" pitchFamily="34" charset="0"/>
              </a:rPr>
              <a:t>Additional family members in college</a:t>
            </a:r>
          </a:p>
        </p:txBody>
      </p:sp>
    </p:spTree>
    <p:extLst>
      <p:ext uri="{BB962C8B-B14F-4D97-AF65-F5344CB8AC3E}">
        <p14:creationId xmlns:p14="http://schemas.microsoft.com/office/powerpoint/2010/main" val="2046458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4CA8EF-35BB-44F2-93C0-AA61A0AADF16}"/>
              </a:ext>
            </a:extLst>
          </p:cNvPr>
          <p:cNvSpPr>
            <a:spLocks noGrp="1"/>
          </p:cNvSpPr>
          <p:nvPr>
            <p:ph sz="half" idx="1"/>
          </p:nvPr>
        </p:nvSpPr>
        <p:spPr>
          <a:xfrm>
            <a:off x="240280" y="1169502"/>
            <a:ext cx="4255520" cy="3540383"/>
          </a:xfrm>
          <a:solidFill>
            <a:srgbClr val="FFC000"/>
          </a:solidFill>
        </p:spPr>
        <p:txBody>
          <a:bodyPr/>
          <a:lstStyle/>
          <a:p>
            <a:r>
              <a:rPr lang="en-US" sz="2000" b="1" u="sng" dirty="0">
                <a:solidFill>
                  <a:schemeClr val="bg1">
                    <a:lumMod val="95000"/>
                  </a:schemeClr>
                </a:solidFill>
              </a:rPr>
              <a:t>Institutional Scholarships</a:t>
            </a:r>
          </a:p>
          <a:p>
            <a:r>
              <a:rPr lang="en-US" sz="2000" dirty="0">
                <a:solidFill>
                  <a:schemeClr val="bg1">
                    <a:lumMod val="95000"/>
                  </a:schemeClr>
                </a:solidFill>
              </a:rPr>
              <a:t>Find out from the office of Financial Aid at your school how to apply for scholarships, and the submission deadline.</a:t>
            </a:r>
          </a:p>
          <a:p>
            <a:r>
              <a:rPr lang="en-US" sz="2000" dirty="0">
                <a:solidFill>
                  <a:schemeClr val="bg1">
                    <a:lumMod val="95000"/>
                  </a:schemeClr>
                </a:solidFill>
              </a:rPr>
              <a:t>Inquire when awards will be made and how students will be notified of awards</a:t>
            </a:r>
          </a:p>
          <a:p>
            <a:endParaRPr lang="en-US" dirty="0"/>
          </a:p>
        </p:txBody>
      </p:sp>
      <p:sp>
        <p:nvSpPr>
          <p:cNvPr id="3" name="Content Placeholder 2">
            <a:extLst>
              <a:ext uri="{FF2B5EF4-FFF2-40B4-BE49-F238E27FC236}">
                <a16:creationId xmlns:a16="http://schemas.microsoft.com/office/drawing/2014/main" id="{922745DB-BE66-4B37-94CD-F8D42BB55AA0}"/>
              </a:ext>
            </a:extLst>
          </p:cNvPr>
          <p:cNvSpPr>
            <a:spLocks noGrp="1"/>
          </p:cNvSpPr>
          <p:nvPr>
            <p:ph sz="half" idx="2"/>
          </p:nvPr>
        </p:nvSpPr>
        <p:spPr>
          <a:xfrm>
            <a:off x="4648200" y="1169502"/>
            <a:ext cx="4255520" cy="3540383"/>
          </a:xfrm>
          <a:solidFill>
            <a:schemeClr val="accent3">
              <a:lumMod val="50000"/>
            </a:schemeClr>
          </a:solidFill>
        </p:spPr>
        <p:txBody>
          <a:bodyPr/>
          <a:lstStyle/>
          <a:p>
            <a:r>
              <a:rPr lang="en-US" sz="2000" b="1" u="sng" dirty="0">
                <a:solidFill>
                  <a:schemeClr val="bg1">
                    <a:lumMod val="95000"/>
                  </a:schemeClr>
                </a:solidFill>
              </a:rPr>
              <a:t>External (Private) Scholarships</a:t>
            </a:r>
          </a:p>
          <a:p>
            <a:r>
              <a:rPr lang="en-US" sz="2000" dirty="0">
                <a:solidFill>
                  <a:schemeClr val="bg1">
                    <a:lumMod val="95000"/>
                  </a:schemeClr>
                </a:solidFill>
              </a:rPr>
              <a:t>Scholarships offered by donors/foundations outside the university</a:t>
            </a:r>
          </a:p>
          <a:p>
            <a:r>
              <a:rPr lang="en-US" sz="2000" dirty="0">
                <a:solidFill>
                  <a:schemeClr val="bg1">
                    <a:lumMod val="95000"/>
                  </a:schemeClr>
                </a:solidFill>
              </a:rPr>
              <a:t>Can be offered Employers, communities, or other organizations</a:t>
            </a:r>
          </a:p>
          <a:p>
            <a:r>
              <a:rPr lang="en-US" sz="2000" dirty="0">
                <a:solidFill>
                  <a:schemeClr val="bg1">
                    <a:lumMod val="95000"/>
                  </a:schemeClr>
                </a:solidFill>
              </a:rPr>
              <a:t>Can be based in anything</a:t>
            </a:r>
          </a:p>
          <a:p>
            <a:r>
              <a:rPr lang="en-US" sz="2000" dirty="0">
                <a:solidFill>
                  <a:schemeClr val="bg1">
                    <a:lumMod val="95000"/>
                  </a:schemeClr>
                </a:solidFill>
              </a:rPr>
              <a:t>Smaller Scholarships add up</a:t>
            </a:r>
            <a:endParaRPr lang="en-US" dirty="0">
              <a:solidFill>
                <a:schemeClr val="bg1">
                  <a:lumMod val="95000"/>
                </a:schemeClr>
              </a:solidFill>
            </a:endParaRPr>
          </a:p>
        </p:txBody>
      </p:sp>
      <p:sp>
        <p:nvSpPr>
          <p:cNvPr id="4" name="Title 3">
            <a:extLst>
              <a:ext uri="{FF2B5EF4-FFF2-40B4-BE49-F238E27FC236}">
                <a16:creationId xmlns:a16="http://schemas.microsoft.com/office/drawing/2014/main" id="{CE19E04F-F35D-4A5A-A7C7-E6D3A1E802D6}"/>
              </a:ext>
            </a:extLst>
          </p:cNvPr>
          <p:cNvSpPr>
            <a:spLocks noGrp="1"/>
          </p:cNvSpPr>
          <p:nvPr>
            <p:ph type="title"/>
          </p:nvPr>
        </p:nvSpPr>
        <p:spPr>
          <a:xfrm>
            <a:off x="457200" y="601796"/>
            <a:ext cx="8229600" cy="567706"/>
          </a:xfrm>
        </p:spPr>
        <p:txBody>
          <a:bodyPr/>
          <a:lstStyle/>
          <a:p>
            <a:pPr algn="ctr"/>
            <a:r>
              <a:rPr lang="en-US" dirty="0"/>
              <a:t>Scholarships</a:t>
            </a:r>
          </a:p>
        </p:txBody>
      </p:sp>
    </p:spTree>
    <p:extLst>
      <p:ext uri="{BB962C8B-B14F-4D97-AF65-F5344CB8AC3E}">
        <p14:creationId xmlns:p14="http://schemas.microsoft.com/office/powerpoint/2010/main" val="3654046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D63B8-8CFA-4F5F-BC06-4F934685327C}"/>
              </a:ext>
            </a:extLst>
          </p:cNvPr>
          <p:cNvSpPr>
            <a:spLocks noGrp="1"/>
          </p:cNvSpPr>
          <p:nvPr>
            <p:ph type="title"/>
          </p:nvPr>
        </p:nvSpPr>
        <p:spPr/>
        <p:txBody>
          <a:bodyPr/>
          <a:lstStyle/>
          <a:p>
            <a:r>
              <a:rPr lang="en-US" dirty="0"/>
              <a:t>External Scholarships</a:t>
            </a:r>
          </a:p>
        </p:txBody>
      </p:sp>
      <p:sp>
        <p:nvSpPr>
          <p:cNvPr id="3" name="Content Placeholder 2">
            <a:extLst>
              <a:ext uri="{FF2B5EF4-FFF2-40B4-BE49-F238E27FC236}">
                <a16:creationId xmlns:a16="http://schemas.microsoft.com/office/drawing/2014/main" id="{8AC6BEC3-6BAA-4FFF-B5F0-EA0EA9BA69CC}"/>
              </a:ext>
            </a:extLst>
          </p:cNvPr>
          <p:cNvSpPr>
            <a:spLocks noGrp="1"/>
          </p:cNvSpPr>
          <p:nvPr>
            <p:ph idx="1"/>
          </p:nvPr>
        </p:nvSpPr>
        <p:spPr>
          <a:xfrm>
            <a:off x="457200" y="1364107"/>
            <a:ext cx="8229600" cy="3616602"/>
          </a:xfrm>
        </p:spPr>
        <p:txBody>
          <a:bodyPr/>
          <a:lstStyle/>
          <a:p>
            <a:r>
              <a:rPr lang="en-US" sz="2000" dirty="0">
                <a:solidFill>
                  <a:schemeClr val="tx1">
                    <a:lumMod val="95000"/>
                  </a:schemeClr>
                </a:solidFill>
              </a:rPr>
              <a:t>Cappex.com/scholarships</a:t>
            </a:r>
          </a:p>
          <a:p>
            <a:r>
              <a:rPr lang="en-US" sz="2000" dirty="0">
                <a:solidFill>
                  <a:schemeClr val="tx1">
                    <a:lumMod val="95000"/>
                  </a:schemeClr>
                </a:solidFill>
              </a:rPr>
              <a:t>Chegg.com</a:t>
            </a:r>
          </a:p>
          <a:p>
            <a:r>
              <a:rPr lang="en-US" sz="2000" dirty="0">
                <a:solidFill>
                  <a:schemeClr val="tx1">
                    <a:lumMod val="95000"/>
                  </a:schemeClr>
                </a:solidFill>
              </a:rPr>
              <a:t>Collegeboard.com</a:t>
            </a:r>
          </a:p>
          <a:p>
            <a:r>
              <a:rPr lang="en-US" sz="2000" dirty="0">
                <a:solidFill>
                  <a:schemeClr val="tx1">
                    <a:lumMod val="95000"/>
                  </a:schemeClr>
                </a:solidFill>
              </a:rPr>
              <a:t>Collegenet.com</a:t>
            </a:r>
          </a:p>
          <a:p>
            <a:r>
              <a:rPr lang="en-US" sz="2000" dirty="0">
                <a:solidFill>
                  <a:schemeClr val="tx1">
                    <a:lumMod val="95000"/>
                  </a:schemeClr>
                </a:solidFill>
              </a:rPr>
              <a:t>Fastweb.com</a:t>
            </a:r>
          </a:p>
          <a:p>
            <a:r>
              <a:rPr lang="en-US" sz="2000" dirty="0">
                <a:solidFill>
                  <a:schemeClr val="tx1">
                    <a:lumMod val="95000"/>
                  </a:schemeClr>
                </a:solidFill>
              </a:rPr>
              <a:t>Niche.com</a:t>
            </a:r>
          </a:p>
          <a:p>
            <a:r>
              <a:rPr lang="en-US" sz="2000" dirty="0">
                <a:solidFill>
                  <a:schemeClr val="tx1">
                    <a:lumMod val="95000"/>
                  </a:schemeClr>
                </a:solidFill>
              </a:rPr>
              <a:t>Salliemae.com</a:t>
            </a:r>
          </a:p>
          <a:p>
            <a:r>
              <a:rPr lang="en-US" sz="2000" dirty="0">
                <a:solidFill>
                  <a:schemeClr val="tx1">
                    <a:lumMod val="95000"/>
                  </a:schemeClr>
                </a:solidFill>
              </a:rPr>
              <a:t>Scholarships.com</a:t>
            </a:r>
          </a:p>
          <a:p>
            <a:r>
              <a:rPr lang="en-US" sz="2000" dirty="0">
                <a:solidFill>
                  <a:schemeClr val="tx1">
                    <a:lumMod val="95000"/>
                  </a:schemeClr>
                </a:solidFill>
              </a:rPr>
              <a:t>Unigo.com</a:t>
            </a:r>
          </a:p>
          <a:p>
            <a:endParaRPr lang="en-US" dirty="0"/>
          </a:p>
        </p:txBody>
      </p:sp>
      <p:pic>
        <p:nvPicPr>
          <p:cNvPr id="4" name="Picture 3">
            <a:extLst>
              <a:ext uri="{FF2B5EF4-FFF2-40B4-BE49-F238E27FC236}">
                <a16:creationId xmlns:a16="http://schemas.microsoft.com/office/drawing/2014/main" id="{5955E881-37F1-46ED-A07A-F28168F0D2B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92433">
            <a:off x="4140637" y="1494622"/>
            <a:ext cx="4428744" cy="3041904"/>
          </a:xfrm>
          <a:prstGeom prst="rect">
            <a:avLst/>
          </a:prstGeom>
        </p:spPr>
      </p:pic>
    </p:spTree>
    <p:extLst>
      <p:ext uri="{BB962C8B-B14F-4D97-AF65-F5344CB8AC3E}">
        <p14:creationId xmlns:p14="http://schemas.microsoft.com/office/powerpoint/2010/main" val="3365492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0D7D1-6B0C-4397-BBA6-A3A433E72A10}"/>
              </a:ext>
            </a:extLst>
          </p:cNvPr>
          <p:cNvSpPr>
            <a:spLocks noGrp="1"/>
          </p:cNvSpPr>
          <p:nvPr>
            <p:ph type="title"/>
          </p:nvPr>
        </p:nvSpPr>
        <p:spPr/>
        <p:txBody>
          <a:bodyPr/>
          <a:lstStyle/>
          <a:p>
            <a:r>
              <a:rPr lang="en-US" dirty="0"/>
              <a:t>How much federal student aid can I get?</a:t>
            </a:r>
          </a:p>
        </p:txBody>
      </p:sp>
      <p:sp>
        <p:nvSpPr>
          <p:cNvPr id="3" name="Content Placeholder 2">
            <a:extLst>
              <a:ext uri="{FF2B5EF4-FFF2-40B4-BE49-F238E27FC236}">
                <a16:creationId xmlns:a16="http://schemas.microsoft.com/office/drawing/2014/main" id="{F9FB17AD-1D25-4B3E-B86B-9F77860815D1}"/>
              </a:ext>
            </a:extLst>
          </p:cNvPr>
          <p:cNvSpPr>
            <a:spLocks noGrp="1"/>
          </p:cNvSpPr>
          <p:nvPr>
            <p:ph idx="1"/>
          </p:nvPr>
        </p:nvSpPr>
        <p:spPr>
          <a:xfrm>
            <a:off x="457200" y="1668907"/>
            <a:ext cx="8229600" cy="3422638"/>
          </a:xfrm>
        </p:spPr>
        <p:txBody>
          <a:bodyPr/>
          <a:lstStyle/>
          <a:p>
            <a:pPr marL="0" indent="0">
              <a:buNone/>
              <a:defRPr/>
            </a:pPr>
            <a:r>
              <a:rPr lang="en-US" sz="1700" dirty="0">
                <a:latin typeface="Arial" panose="020B0604020202020204" pitchFamily="34" charset="0"/>
                <a:cs typeface="Arial" panose="020B0604020202020204" pitchFamily="34" charset="0"/>
              </a:rPr>
              <a:t>Maximum amounts for the major programs for a dependent student in                2024-25:</a:t>
            </a:r>
          </a:p>
          <a:p>
            <a:pPr>
              <a:defRPr/>
            </a:pPr>
            <a:r>
              <a:rPr lang="en-US" sz="1700" dirty="0">
                <a:latin typeface="Arial" panose="020B0604020202020204" pitchFamily="34" charset="0"/>
                <a:cs typeface="Arial" panose="020B0604020202020204" pitchFamily="34" charset="0"/>
              </a:rPr>
              <a:t>Federal Pell Grant: $7,395 </a:t>
            </a:r>
          </a:p>
          <a:p>
            <a:pPr>
              <a:defRPr/>
            </a:pPr>
            <a:r>
              <a:rPr lang="en-US" sz="1700" dirty="0">
                <a:latin typeface="Arial" panose="020B0604020202020204" pitchFamily="34" charset="0"/>
                <a:cs typeface="Arial" panose="020B0604020202020204" pitchFamily="34" charset="0"/>
              </a:rPr>
              <a:t>Federal Work-Study: depends on funds available at school</a:t>
            </a:r>
          </a:p>
          <a:p>
            <a:pPr>
              <a:defRPr/>
            </a:pPr>
            <a:r>
              <a:rPr lang="en-US" sz="1700" dirty="0">
                <a:latin typeface="Arial" panose="020B0604020202020204" pitchFamily="34" charset="0"/>
                <a:cs typeface="Arial" panose="020B0604020202020204" pitchFamily="34" charset="0"/>
              </a:rPr>
              <a:t>Direct Subsidized and Unsubsidized Loans: </a:t>
            </a:r>
          </a:p>
          <a:p>
            <a:pPr lvl="1">
              <a:defRPr/>
            </a:pPr>
            <a:r>
              <a:rPr lang="en-US" sz="1700" dirty="0">
                <a:latin typeface="Arial" panose="020B0604020202020204" pitchFamily="34" charset="0"/>
                <a:cs typeface="Arial" panose="020B0604020202020204" pitchFamily="34" charset="0"/>
              </a:rPr>
              <a:t>$5,500 total for a freshman (0-29 earned credit hours)</a:t>
            </a:r>
          </a:p>
          <a:p>
            <a:pPr lvl="1">
              <a:defRPr/>
            </a:pPr>
            <a:r>
              <a:rPr lang="en-US" sz="1700" dirty="0">
                <a:latin typeface="Arial" panose="020B0604020202020204" pitchFamily="34" charset="0"/>
                <a:cs typeface="Arial" panose="020B0604020202020204" pitchFamily="34" charset="0"/>
              </a:rPr>
              <a:t>$6,500 total for a sophomore (30-59 earned credit hours)</a:t>
            </a:r>
          </a:p>
          <a:p>
            <a:pPr lvl="1">
              <a:defRPr/>
            </a:pPr>
            <a:r>
              <a:rPr lang="en-US" sz="1700" dirty="0">
                <a:latin typeface="Arial" panose="020B0604020202020204" pitchFamily="34" charset="0"/>
                <a:cs typeface="Arial" panose="020B0604020202020204" pitchFamily="34" charset="0"/>
              </a:rPr>
              <a:t>$7,500 total for a junior or senior (earned over 60 credit hours)</a:t>
            </a:r>
          </a:p>
          <a:p>
            <a:pPr>
              <a:defRPr/>
            </a:pPr>
            <a:r>
              <a:rPr lang="en-US" sz="1700" dirty="0">
                <a:latin typeface="Arial" panose="020B0604020202020204" pitchFamily="34" charset="0"/>
                <a:cs typeface="Arial" panose="020B0604020202020204" pitchFamily="34" charset="0"/>
              </a:rPr>
              <a:t>Direct PLUS Loan (for parents): COA minus other aid received</a:t>
            </a:r>
          </a:p>
          <a:p>
            <a:pPr>
              <a:defRPr/>
            </a:pPr>
            <a:r>
              <a:rPr lang="en-US" sz="1700" dirty="0">
                <a:latin typeface="Arial" panose="020B0604020202020204" pitchFamily="34" charset="0"/>
                <a:cs typeface="Arial" panose="020B0604020202020204" pitchFamily="34" charset="0"/>
              </a:rPr>
              <a:t>Financial aid cannot exceed the COA (Cost of Attendance)</a:t>
            </a:r>
          </a:p>
          <a:p>
            <a:endParaRPr lang="en-US" dirty="0"/>
          </a:p>
        </p:txBody>
      </p:sp>
      <p:pic>
        <p:nvPicPr>
          <p:cNvPr id="4" name="Picture 3">
            <a:extLst>
              <a:ext uri="{FF2B5EF4-FFF2-40B4-BE49-F238E27FC236}">
                <a16:creationId xmlns:a16="http://schemas.microsoft.com/office/drawing/2014/main" id="{9560A870-F4F2-4625-986F-66BF22012D8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3177" r="23829"/>
          <a:stretch/>
        </p:blipFill>
        <p:spPr>
          <a:xfrm>
            <a:off x="7296539" y="1668907"/>
            <a:ext cx="1390261" cy="2623457"/>
          </a:xfrm>
          <a:prstGeom prst="rect">
            <a:avLst/>
          </a:prstGeom>
        </p:spPr>
      </p:pic>
    </p:spTree>
    <p:extLst>
      <p:ext uri="{BB962C8B-B14F-4D97-AF65-F5344CB8AC3E}">
        <p14:creationId xmlns:p14="http://schemas.microsoft.com/office/powerpoint/2010/main" val="182860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69C8B-1E47-45DA-BE76-B29A28B0923C}"/>
              </a:ext>
            </a:extLst>
          </p:cNvPr>
          <p:cNvSpPr>
            <a:spLocks noGrp="1"/>
          </p:cNvSpPr>
          <p:nvPr>
            <p:ph type="title"/>
          </p:nvPr>
        </p:nvSpPr>
        <p:spPr/>
        <p:txBody>
          <a:bodyPr/>
          <a:lstStyle/>
          <a:p>
            <a:pPr algn="ctr"/>
            <a:r>
              <a:rPr lang="en-US" dirty="0"/>
              <a:t>Where can I get more info?</a:t>
            </a:r>
          </a:p>
        </p:txBody>
      </p:sp>
      <p:sp>
        <p:nvSpPr>
          <p:cNvPr id="3" name="Content Placeholder 2">
            <a:extLst>
              <a:ext uri="{FF2B5EF4-FFF2-40B4-BE49-F238E27FC236}">
                <a16:creationId xmlns:a16="http://schemas.microsoft.com/office/drawing/2014/main" id="{CBA43F3C-01AA-43A2-86A3-1013A73EDCA8}"/>
              </a:ext>
            </a:extLst>
          </p:cNvPr>
          <p:cNvSpPr>
            <a:spLocks noGrp="1"/>
          </p:cNvSpPr>
          <p:nvPr>
            <p:ph idx="1"/>
          </p:nvPr>
        </p:nvSpPr>
        <p:spPr/>
        <p:txBody>
          <a:bodyPr/>
          <a:lstStyle/>
          <a:p>
            <a:pPr>
              <a:defRPr/>
            </a:pPr>
            <a:r>
              <a:rPr lang="en-US" b="1" dirty="0">
                <a:solidFill>
                  <a:srgbClr val="026937"/>
                </a:solidFill>
                <a:hlinkClick r:id="rId3"/>
              </a:rPr>
              <a:t>StudentAid.gov</a:t>
            </a:r>
            <a:endParaRPr lang="en-US" b="1" dirty="0">
              <a:solidFill>
                <a:srgbClr val="026937"/>
              </a:solidFill>
            </a:endParaRPr>
          </a:p>
          <a:p>
            <a:pPr lvl="1">
              <a:defRPr/>
            </a:pPr>
            <a:r>
              <a:rPr lang="en-US" sz="2000" b="1" dirty="0">
                <a:solidFill>
                  <a:schemeClr val="tx1">
                    <a:lumMod val="95000"/>
                  </a:schemeClr>
                </a:solidFill>
              </a:rPr>
              <a:t>Info about aid programs</a:t>
            </a:r>
          </a:p>
          <a:p>
            <a:pPr lvl="1">
              <a:defRPr/>
            </a:pPr>
            <a:r>
              <a:rPr lang="en-US" sz="2000" b="1" dirty="0">
                <a:solidFill>
                  <a:schemeClr val="tx1">
                    <a:lumMod val="95000"/>
                  </a:schemeClr>
                </a:solidFill>
              </a:rPr>
              <a:t>Links to free scholarship and college searches</a:t>
            </a:r>
          </a:p>
          <a:p>
            <a:pPr>
              <a:defRPr/>
            </a:pPr>
            <a:r>
              <a:rPr lang="en-US" b="1" dirty="0">
                <a:solidFill>
                  <a:schemeClr val="tx1">
                    <a:lumMod val="95000"/>
                  </a:schemeClr>
                </a:solidFill>
              </a:rPr>
              <a:t>1-800-4-FED-AID or </a:t>
            </a:r>
            <a:r>
              <a:rPr lang="en-US" b="1" dirty="0">
                <a:solidFill>
                  <a:srgbClr val="026937"/>
                </a:solidFill>
                <a:hlinkClick r:id="rId4"/>
              </a:rPr>
              <a:t>studentaid@ed.gov</a:t>
            </a:r>
            <a:r>
              <a:rPr lang="en-US" b="1" dirty="0">
                <a:solidFill>
                  <a:srgbClr val="026937"/>
                </a:solidFill>
              </a:rPr>
              <a:t> </a:t>
            </a:r>
          </a:p>
          <a:p>
            <a:pPr lvl="1">
              <a:defRPr/>
            </a:pPr>
            <a:r>
              <a:rPr lang="en-US" sz="2000" b="1" dirty="0">
                <a:solidFill>
                  <a:schemeClr val="tx1">
                    <a:lumMod val="95000"/>
                  </a:schemeClr>
                </a:solidFill>
              </a:rPr>
              <a:t>Info about aid programs</a:t>
            </a:r>
          </a:p>
          <a:p>
            <a:pPr lvl="1">
              <a:defRPr/>
            </a:pPr>
            <a:r>
              <a:rPr lang="en-US" sz="2000" b="1" dirty="0">
                <a:solidFill>
                  <a:schemeClr val="tx1">
                    <a:lumMod val="95000"/>
                  </a:schemeClr>
                </a:solidFill>
              </a:rPr>
              <a:t>Help with FAFSA form</a:t>
            </a:r>
          </a:p>
          <a:p>
            <a:pPr>
              <a:defRPr/>
            </a:pPr>
            <a:r>
              <a:rPr lang="en-US" sz="2000" b="1" dirty="0">
                <a:solidFill>
                  <a:schemeClr val="tx1">
                    <a:lumMod val="95000"/>
                  </a:schemeClr>
                </a:solidFill>
              </a:rPr>
              <a:t>Online Chat function through the FAFSA</a:t>
            </a:r>
            <a:endParaRPr lang="en-US" sz="2000" dirty="0">
              <a:solidFill>
                <a:schemeClr val="tx1">
                  <a:lumMod val="95000"/>
                </a:schemeClr>
              </a:solidFill>
            </a:endParaRPr>
          </a:p>
          <a:p>
            <a:endParaRPr lang="en-US" dirty="0"/>
          </a:p>
        </p:txBody>
      </p:sp>
      <p:pic>
        <p:nvPicPr>
          <p:cNvPr id="4" name="Picture 3">
            <a:extLst>
              <a:ext uri="{FF2B5EF4-FFF2-40B4-BE49-F238E27FC236}">
                <a16:creationId xmlns:a16="http://schemas.microsoft.com/office/drawing/2014/main" id="{9AA21805-11D9-4B39-8297-4E5659FCAD9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346976" y="2571750"/>
            <a:ext cx="2659863" cy="1726926"/>
          </a:xfrm>
          <a:prstGeom prst="rect">
            <a:avLst/>
          </a:prstGeom>
        </p:spPr>
      </p:pic>
    </p:spTree>
    <p:extLst>
      <p:ext uri="{BB962C8B-B14F-4D97-AF65-F5344CB8AC3E}">
        <p14:creationId xmlns:p14="http://schemas.microsoft.com/office/powerpoint/2010/main" val="1226650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CE961-DD37-4E17-9C14-EEF4010BDEEE}"/>
              </a:ext>
            </a:extLst>
          </p:cNvPr>
          <p:cNvSpPr>
            <a:spLocks noGrp="1"/>
          </p:cNvSpPr>
          <p:nvPr>
            <p:ph type="title"/>
          </p:nvPr>
        </p:nvSpPr>
        <p:spPr>
          <a:xfrm>
            <a:off x="457200" y="674734"/>
            <a:ext cx="6357416" cy="1214135"/>
          </a:xfrm>
        </p:spPr>
        <p:txBody>
          <a:bodyPr/>
          <a:lstStyle/>
          <a:p>
            <a:r>
              <a:rPr lang="en-US" sz="2400" b="1" dirty="0"/>
              <a:t>Why do I need my child’s permission to view financial award packages when I’m the one paying for my child’s education?</a:t>
            </a:r>
          </a:p>
        </p:txBody>
      </p:sp>
      <p:sp>
        <p:nvSpPr>
          <p:cNvPr id="3" name="Content Placeholder 2">
            <a:extLst>
              <a:ext uri="{FF2B5EF4-FFF2-40B4-BE49-F238E27FC236}">
                <a16:creationId xmlns:a16="http://schemas.microsoft.com/office/drawing/2014/main" id="{D14A61E5-50C5-4A83-9494-9794397CEFF0}"/>
              </a:ext>
            </a:extLst>
          </p:cNvPr>
          <p:cNvSpPr>
            <a:spLocks noGrp="1"/>
          </p:cNvSpPr>
          <p:nvPr>
            <p:ph idx="1"/>
          </p:nvPr>
        </p:nvSpPr>
        <p:spPr>
          <a:xfrm>
            <a:off x="457200" y="2102453"/>
            <a:ext cx="8229600" cy="2864402"/>
          </a:xfrm>
        </p:spPr>
        <p:txBody>
          <a:bodyPr/>
          <a:lstStyle/>
          <a:p>
            <a:r>
              <a:rPr lang="en-US" dirty="0"/>
              <a:t>To comply with the </a:t>
            </a:r>
            <a:r>
              <a:rPr lang="en-US" i="1" dirty="0"/>
              <a:t>Family Educational Rights and Privacy Act of 1974 </a:t>
            </a:r>
            <a:r>
              <a:rPr lang="en-US" dirty="0"/>
              <a:t>(FERPA), students age 18 and older must give written consent to release their education records to outside parties, including their parents. These records include, but are not limited to, financial aid, scholarships and fellowships, and student account/billing information.</a:t>
            </a:r>
          </a:p>
        </p:txBody>
      </p:sp>
      <p:pic>
        <p:nvPicPr>
          <p:cNvPr id="4" name="Picture 3">
            <a:extLst>
              <a:ext uri="{FF2B5EF4-FFF2-40B4-BE49-F238E27FC236}">
                <a16:creationId xmlns:a16="http://schemas.microsoft.com/office/drawing/2014/main" id="{F7DFAB07-E03B-41D7-912F-72A7E3D39DC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58162" y="251286"/>
            <a:ext cx="2254219" cy="1550903"/>
          </a:xfrm>
          <a:prstGeom prst="rect">
            <a:avLst/>
          </a:prstGeom>
        </p:spPr>
      </p:pic>
    </p:spTree>
    <p:extLst>
      <p:ext uri="{BB962C8B-B14F-4D97-AF65-F5344CB8AC3E}">
        <p14:creationId xmlns:p14="http://schemas.microsoft.com/office/powerpoint/2010/main" val="2934487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2C5C7-A54C-4C1D-943B-A5D522BABDCD}"/>
              </a:ext>
            </a:extLst>
          </p:cNvPr>
          <p:cNvSpPr>
            <a:spLocks noGrp="1"/>
          </p:cNvSpPr>
          <p:nvPr>
            <p:ph type="title"/>
          </p:nvPr>
        </p:nvSpPr>
        <p:spPr>
          <a:xfrm>
            <a:off x="457200" y="598535"/>
            <a:ext cx="8229600" cy="857250"/>
          </a:xfrm>
        </p:spPr>
        <p:txBody>
          <a:bodyPr/>
          <a:lstStyle/>
          <a:p>
            <a:pPr algn="ctr"/>
            <a:r>
              <a:rPr lang="en-US" sz="2800" b="1" dirty="0">
                <a:solidFill>
                  <a:srgbClr val="006600"/>
                </a:solidFill>
                <a:latin typeface="Arial Narrow" panose="020B0606020202030204" pitchFamily="34" charset="0"/>
              </a:rPr>
              <a:t>What is SAP? </a:t>
            </a:r>
            <a:br>
              <a:rPr lang="en-US" sz="2800" b="1" dirty="0">
                <a:solidFill>
                  <a:srgbClr val="006600"/>
                </a:solidFill>
                <a:latin typeface="Arial Narrow" panose="020B0606020202030204" pitchFamily="34" charset="0"/>
              </a:rPr>
            </a:br>
            <a:r>
              <a:rPr lang="en-US" sz="2800" b="1" dirty="0">
                <a:solidFill>
                  <a:srgbClr val="006600"/>
                </a:solidFill>
                <a:latin typeface="Arial Narrow" panose="020B0606020202030204" pitchFamily="34" charset="0"/>
              </a:rPr>
              <a:t>Your Financial Aid Depends on It!</a:t>
            </a:r>
            <a:br>
              <a:rPr lang="en-US" b="1" dirty="0">
                <a:solidFill>
                  <a:srgbClr val="006600"/>
                </a:solidFill>
                <a:latin typeface="Arial Narrow" panose="020B0606020202030204" pitchFamily="34" charset="0"/>
              </a:rPr>
            </a:br>
            <a:endParaRPr lang="en-US" dirty="0"/>
          </a:p>
        </p:txBody>
      </p:sp>
      <p:sp>
        <p:nvSpPr>
          <p:cNvPr id="3" name="Content Placeholder 2">
            <a:extLst>
              <a:ext uri="{FF2B5EF4-FFF2-40B4-BE49-F238E27FC236}">
                <a16:creationId xmlns:a16="http://schemas.microsoft.com/office/drawing/2014/main" id="{B83D08E9-D444-462D-B4DE-31400DB03FF1}"/>
              </a:ext>
            </a:extLst>
          </p:cNvPr>
          <p:cNvSpPr>
            <a:spLocks noGrp="1"/>
          </p:cNvSpPr>
          <p:nvPr>
            <p:ph idx="1"/>
          </p:nvPr>
        </p:nvSpPr>
        <p:spPr>
          <a:xfrm>
            <a:off x="457200" y="1647316"/>
            <a:ext cx="8477395" cy="2982527"/>
          </a:xfrm>
        </p:spPr>
        <p:txBody>
          <a:bodyPr/>
          <a:lstStyle/>
          <a:p>
            <a:r>
              <a:rPr lang="en-US" sz="1800" dirty="0"/>
              <a:t>To maintain satisfactory academic progress (SAP), undergraduate students and graduate/doctoral students must meet certain requirements. All students enrolled in courses will be evaluated for SAP. This includes courses taken while not receiving Title IV financial aid.</a:t>
            </a:r>
          </a:p>
          <a:p>
            <a:r>
              <a:rPr lang="en-US" sz="1800" dirty="0"/>
              <a:t>SAP Requirements</a:t>
            </a:r>
          </a:p>
          <a:p>
            <a:pPr lvl="1"/>
            <a:r>
              <a:rPr lang="en-US" sz="1500" dirty="0"/>
              <a:t>Cumulative G.P.A. (2.0)</a:t>
            </a:r>
          </a:p>
          <a:p>
            <a:pPr lvl="1"/>
            <a:r>
              <a:rPr lang="en-US" sz="1500" dirty="0"/>
              <a:t>Completion Rate (67% Rule)</a:t>
            </a:r>
          </a:p>
          <a:p>
            <a:pPr lvl="1"/>
            <a:r>
              <a:rPr lang="en-US" sz="1500" dirty="0"/>
              <a:t>Maximum Timeframe (150% Rule)</a:t>
            </a:r>
          </a:p>
          <a:p>
            <a:pPr lvl="1"/>
            <a:endParaRPr lang="en-US" sz="1500" dirty="0"/>
          </a:p>
        </p:txBody>
      </p:sp>
      <p:sp>
        <p:nvSpPr>
          <p:cNvPr id="4" name="TextBox 3">
            <a:extLst>
              <a:ext uri="{FF2B5EF4-FFF2-40B4-BE49-F238E27FC236}">
                <a16:creationId xmlns:a16="http://schemas.microsoft.com/office/drawing/2014/main" id="{CCC71026-4A2B-47A8-9E46-C0C3FCBC552B}"/>
              </a:ext>
            </a:extLst>
          </p:cNvPr>
          <p:cNvSpPr txBox="1"/>
          <p:nvPr/>
        </p:nvSpPr>
        <p:spPr>
          <a:xfrm>
            <a:off x="1567542" y="4368233"/>
            <a:ext cx="6008915" cy="523220"/>
          </a:xfrm>
          <a:prstGeom prst="rect">
            <a:avLst/>
          </a:prstGeom>
          <a:noFill/>
        </p:spPr>
        <p:txBody>
          <a:bodyPr wrap="square" rtlCol="0">
            <a:spAutoFit/>
          </a:bodyPr>
          <a:lstStyle/>
          <a:p>
            <a:r>
              <a:rPr lang="en-US" sz="1400" dirty="0">
                <a:solidFill>
                  <a:srgbClr val="00B050"/>
                </a:solidFill>
              </a:rPr>
              <a:t>*</a:t>
            </a:r>
            <a:r>
              <a:rPr lang="en-US" sz="1400" dirty="0">
                <a:solidFill>
                  <a:srgbClr val="FFFF00"/>
                </a:solidFill>
              </a:rPr>
              <a:t> </a:t>
            </a:r>
            <a:r>
              <a:rPr lang="en-US" sz="1400" dirty="0">
                <a:solidFill>
                  <a:srgbClr val="00B050"/>
                </a:solidFill>
              </a:rPr>
              <a:t>If you plan to attend the school through which you have earned CCP credits, your SAP has already begun</a:t>
            </a:r>
          </a:p>
        </p:txBody>
      </p:sp>
    </p:spTree>
    <p:extLst>
      <p:ext uri="{BB962C8B-B14F-4D97-AF65-F5344CB8AC3E}">
        <p14:creationId xmlns:p14="http://schemas.microsoft.com/office/powerpoint/2010/main" val="3491936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FA5286-E8AF-447B-9753-9A16FB9B0C2C}"/>
              </a:ext>
            </a:extLst>
          </p:cNvPr>
          <p:cNvSpPr>
            <a:spLocks noGrp="1"/>
          </p:cNvSpPr>
          <p:nvPr>
            <p:ph sz="half" idx="1"/>
          </p:nvPr>
        </p:nvSpPr>
        <p:spPr>
          <a:xfrm>
            <a:off x="457201" y="1450912"/>
            <a:ext cx="4038600" cy="3540383"/>
          </a:xfrm>
        </p:spPr>
        <p:txBody>
          <a:bodyPr/>
          <a:lstStyle/>
          <a:p>
            <a:pPr marL="342900" indent="-342900">
              <a:buFont typeface="Arial" panose="020B0604020202020204" pitchFamily="34" charset="0"/>
              <a:buChar char="•"/>
            </a:pPr>
            <a:r>
              <a:rPr lang="en-US" sz="1900" dirty="0"/>
              <a:t>Start checking your college email account daily</a:t>
            </a:r>
          </a:p>
          <a:p>
            <a:pPr marL="342900" indent="-342900">
              <a:buFont typeface="Arial" panose="020B0604020202020204" pitchFamily="34" charset="0"/>
              <a:buChar char="•"/>
            </a:pPr>
            <a:r>
              <a:rPr lang="en-US" sz="1900" dirty="0"/>
              <a:t>Contact the Financial Aid office if dropping or adding a class</a:t>
            </a:r>
          </a:p>
          <a:p>
            <a:pPr marL="342900" indent="-342900">
              <a:buFont typeface="Arial" panose="020B0604020202020204" pitchFamily="34" charset="0"/>
              <a:buChar char="•"/>
            </a:pPr>
            <a:r>
              <a:rPr lang="en-US" sz="1900" dirty="0"/>
              <a:t>Contact The office of Financial Aid regarding special circumstances</a:t>
            </a:r>
          </a:p>
          <a:p>
            <a:pPr marL="800100" lvl="1" indent="-342900">
              <a:buFont typeface="Arial" panose="020B0604020202020204" pitchFamily="34" charset="0"/>
              <a:buChar char="•"/>
            </a:pPr>
            <a:r>
              <a:rPr lang="en-US" sz="1900" dirty="0"/>
              <a:t>Loss of Income</a:t>
            </a:r>
          </a:p>
          <a:p>
            <a:pPr marL="800100" lvl="1" indent="-342900">
              <a:buFont typeface="Arial" panose="020B0604020202020204" pitchFamily="34" charset="0"/>
              <a:buChar char="•"/>
            </a:pPr>
            <a:r>
              <a:rPr lang="en-US" sz="1900" dirty="0"/>
              <a:t>Extraordinary Expenses</a:t>
            </a:r>
          </a:p>
          <a:p>
            <a:pPr marL="800100" lvl="1" indent="-342900">
              <a:buFont typeface="Arial" panose="020B0604020202020204" pitchFamily="34" charset="0"/>
              <a:buChar char="•"/>
            </a:pPr>
            <a:r>
              <a:rPr lang="en-US" sz="1900" dirty="0"/>
              <a:t>Other special or unusual circumstances</a:t>
            </a:r>
          </a:p>
          <a:p>
            <a:endParaRPr lang="en-US" dirty="0"/>
          </a:p>
        </p:txBody>
      </p:sp>
      <p:sp>
        <p:nvSpPr>
          <p:cNvPr id="3" name="Content Placeholder 2">
            <a:extLst>
              <a:ext uri="{FF2B5EF4-FFF2-40B4-BE49-F238E27FC236}">
                <a16:creationId xmlns:a16="http://schemas.microsoft.com/office/drawing/2014/main" id="{872C6F69-635A-4683-8383-C644CC2EA5D9}"/>
              </a:ext>
            </a:extLst>
          </p:cNvPr>
          <p:cNvSpPr>
            <a:spLocks noGrp="1"/>
          </p:cNvSpPr>
          <p:nvPr>
            <p:ph sz="half" idx="2"/>
          </p:nvPr>
        </p:nvSpPr>
        <p:spPr>
          <a:xfrm>
            <a:off x="4648200" y="1450911"/>
            <a:ext cx="4038600" cy="3540383"/>
          </a:xfrm>
        </p:spPr>
        <p:txBody>
          <a:bodyPr/>
          <a:lstStyle/>
          <a:p>
            <a:pPr marL="342900" indent="-342900">
              <a:buFont typeface="Arial" panose="020B0604020202020204" pitchFamily="34" charset="0"/>
              <a:buChar char="•"/>
            </a:pPr>
            <a:r>
              <a:rPr lang="en-US" sz="1900" dirty="0"/>
              <a:t>Visit StudentAid.gov website for more info on…</a:t>
            </a:r>
          </a:p>
          <a:p>
            <a:pPr marL="800100" lvl="1" indent="-342900">
              <a:buFont typeface="Arial" panose="020B0604020202020204" pitchFamily="34" charset="0"/>
              <a:buChar char="•"/>
            </a:pPr>
            <a:r>
              <a:rPr lang="en-US" sz="1900" dirty="0"/>
              <a:t>Types of Financial Aid</a:t>
            </a:r>
          </a:p>
          <a:p>
            <a:pPr marL="800100" lvl="1" indent="-342900">
              <a:buFont typeface="Arial" panose="020B0604020202020204" pitchFamily="34" charset="0"/>
              <a:buChar char="•"/>
            </a:pPr>
            <a:r>
              <a:rPr lang="en-US" sz="1900" dirty="0"/>
              <a:t>Loan history</a:t>
            </a:r>
          </a:p>
          <a:p>
            <a:pPr marL="800100" lvl="1" indent="-342900">
              <a:buFont typeface="Arial" panose="020B0604020202020204" pitchFamily="34" charset="0"/>
              <a:buChar char="•"/>
            </a:pPr>
            <a:r>
              <a:rPr lang="en-US" sz="1900" dirty="0"/>
              <a:t>Processes and procedures</a:t>
            </a:r>
          </a:p>
          <a:p>
            <a:endParaRPr lang="en-US" dirty="0"/>
          </a:p>
        </p:txBody>
      </p:sp>
      <p:sp>
        <p:nvSpPr>
          <p:cNvPr id="4" name="Title 3">
            <a:extLst>
              <a:ext uri="{FF2B5EF4-FFF2-40B4-BE49-F238E27FC236}">
                <a16:creationId xmlns:a16="http://schemas.microsoft.com/office/drawing/2014/main" id="{A519D086-C4F4-449E-87D2-F6F12A712102}"/>
              </a:ext>
            </a:extLst>
          </p:cNvPr>
          <p:cNvSpPr>
            <a:spLocks noGrp="1"/>
          </p:cNvSpPr>
          <p:nvPr>
            <p:ph type="title"/>
          </p:nvPr>
        </p:nvSpPr>
        <p:spPr>
          <a:xfrm>
            <a:off x="457201" y="606640"/>
            <a:ext cx="8229600" cy="857250"/>
          </a:xfrm>
        </p:spPr>
        <p:txBody>
          <a:bodyPr/>
          <a:lstStyle/>
          <a:p>
            <a:pPr algn="ctr"/>
            <a:r>
              <a:rPr lang="en-US" dirty="0"/>
              <a:t>Tips for success</a:t>
            </a:r>
          </a:p>
        </p:txBody>
      </p:sp>
      <p:pic>
        <p:nvPicPr>
          <p:cNvPr id="6" name="Picture 5">
            <a:extLst>
              <a:ext uri="{FF2B5EF4-FFF2-40B4-BE49-F238E27FC236}">
                <a16:creationId xmlns:a16="http://schemas.microsoft.com/office/drawing/2014/main" id="{A341C5ED-EE4E-4700-BB7B-C208D6C8A93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440502" y="3201389"/>
            <a:ext cx="2602062" cy="1767234"/>
          </a:xfrm>
          <a:prstGeom prst="rect">
            <a:avLst/>
          </a:prstGeom>
        </p:spPr>
      </p:pic>
    </p:spTree>
    <p:extLst>
      <p:ext uri="{BB962C8B-B14F-4D97-AF65-F5344CB8AC3E}">
        <p14:creationId xmlns:p14="http://schemas.microsoft.com/office/powerpoint/2010/main" val="147792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D06D5-E4F3-4D88-B4BA-C037FFDEE477}"/>
              </a:ext>
            </a:extLst>
          </p:cNvPr>
          <p:cNvSpPr>
            <a:spLocks noGrp="1"/>
          </p:cNvSpPr>
          <p:nvPr>
            <p:ph type="title"/>
          </p:nvPr>
        </p:nvSpPr>
        <p:spPr/>
        <p:txBody>
          <a:bodyPr/>
          <a:lstStyle/>
          <a:p>
            <a:pPr algn="ctr"/>
            <a:r>
              <a:rPr lang="en-US" dirty="0"/>
              <a:t>What’s on the Academic Calendar?</a:t>
            </a:r>
          </a:p>
        </p:txBody>
      </p:sp>
      <p:sp>
        <p:nvSpPr>
          <p:cNvPr id="3" name="Content Placeholder 2">
            <a:extLst>
              <a:ext uri="{FF2B5EF4-FFF2-40B4-BE49-F238E27FC236}">
                <a16:creationId xmlns:a16="http://schemas.microsoft.com/office/drawing/2014/main" id="{C93A51EA-C8C9-48ED-86D2-0C6EFED04F20}"/>
              </a:ext>
            </a:extLst>
          </p:cNvPr>
          <p:cNvSpPr>
            <a:spLocks noGrp="1"/>
          </p:cNvSpPr>
          <p:nvPr>
            <p:ph idx="1"/>
          </p:nvPr>
        </p:nvSpPr>
        <p:spPr/>
        <p:txBody>
          <a:bodyPr/>
          <a:lstStyle/>
          <a:p>
            <a:r>
              <a:rPr lang="en-US" sz="2000" dirty="0"/>
              <a:t>Deadlines</a:t>
            </a:r>
          </a:p>
          <a:p>
            <a:pPr lvl="1"/>
            <a:r>
              <a:rPr lang="en-US" sz="2000" dirty="0"/>
              <a:t>Graduation applications</a:t>
            </a:r>
          </a:p>
          <a:p>
            <a:pPr lvl="1"/>
            <a:r>
              <a:rPr lang="en-US" sz="2000" dirty="0"/>
              <a:t>Add/Drop dates</a:t>
            </a:r>
          </a:p>
          <a:p>
            <a:pPr lvl="1"/>
            <a:r>
              <a:rPr lang="en-US" sz="2000" dirty="0"/>
              <a:t>Refund period </a:t>
            </a:r>
          </a:p>
          <a:p>
            <a:pPr lvl="1"/>
            <a:r>
              <a:rPr lang="en-US" sz="2000" dirty="0"/>
              <a:t>Need Instructor approval to add class</a:t>
            </a:r>
          </a:p>
          <a:p>
            <a:pPr marL="0" indent="0">
              <a:buNone/>
            </a:pPr>
            <a:r>
              <a:rPr lang="en-US" sz="2000" dirty="0"/>
              <a:t>Registration dates and deadlines</a:t>
            </a:r>
          </a:p>
          <a:p>
            <a:pPr marL="0" indent="0">
              <a:buNone/>
            </a:pPr>
            <a:r>
              <a:rPr lang="en-US" sz="2000" dirty="0"/>
              <a:t>Last day to purchase or cancel optional fees</a:t>
            </a:r>
          </a:p>
          <a:p>
            <a:pPr marL="0" indent="0">
              <a:buNone/>
            </a:pPr>
            <a:r>
              <a:rPr lang="en-US" sz="2000" dirty="0"/>
              <a:t>Holidays</a:t>
            </a:r>
          </a:p>
          <a:p>
            <a:endParaRPr lang="en-US" dirty="0"/>
          </a:p>
        </p:txBody>
      </p:sp>
      <p:pic>
        <p:nvPicPr>
          <p:cNvPr id="4" name="Picture 3">
            <a:extLst>
              <a:ext uri="{FF2B5EF4-FFF2-40B4-BE49-F238E27FC236}">
                <a16:creationId xmlns:a16="http://schemas.microsoft.com/office/drawing/2014/main" id="{DC5BA2E1-84DE-4161-B6ED-E6D9F988466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7843"/>
          <a:stretch/>
        </p:blipFill>
        <p:spPr>
          <a:xfrm>
            <a:off x="5903016" y="1668907"/>
            <a:ext cx="2783784" cy="1729180"/>
          </a:xfrm>
          <a:prstGeom prst="rect">
            <a:avLst/>
          </a:prstGeom>
        </p:spPr>
      </p:pic>
    </p:spTree>
    <p:extLst>
      <p:ext uri="{BB962C8B-B14F-4D97-AF65-F5344CB8AC3E}">
        <p14:creationId xmlns:p14="http://schemas.microsoft.com/office/powerpoint/2010/main" val="3736147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44929-E9BA-461D-AE7B-7E372EF589F1}"/>
              </a:ext>
            </a:extLst>
          </p:cNvPr>
          <p:cNvSpPr>
            <a:spLocks noGrp="1"/>
          </p:cNvSpPr>
          <p:nvPr>
            <p:ph sz="half" idx="2"/>
          </p:nvPr>
        </p:nvSpPr>
        <p:spPr>
          <a:xfrm>
            <a:off x="276448" y="3423682"/>
            <a:ext cx="8718696" cy="1502735"/>
          </a:xfrm>
        </p:spPr>
        <p:txBody>
          <a:bodyPr/>
          <a:lstStyle/>
          <a:p>
            <a:r>
              <a:rPr lang="en-US" sz="1600" dirty="0"/>
              <a:t>All male US citizens and male immigrants ages 18 – 26 must register with Selective Service</a:t>
            </a:r>
          </a:p>
          <a:p>
            <a:r>
              <a:rPr lang="en-US" sz="1600" dirty="0"/>
              <a:t>State law says that a university or college that enrolls a male student born after Dec. 31, 1959, who has not filed a statement of selective service status with the university, must charge the student any tuition surcharge who are not in-state residents, regardless of the student's residency</a:t>
            </a:r>
          </a:p>
          <a:p>
            <a:endParaRPr lang="en-US" dirty="0"/>
          </a:p>
        </p:txBody>
      </p:sp>
      <p:sp>
        <p:nvSpPr>
          <p:cNvPr id="4" name="Title 3">
            <a:extLst>
              <a:ext uri="{FF2B5EF4-FFF2-40B4-BE49-F238E27FC236}">
                <a16:creationId xmlns:a16="http://schemas.microsoft.com/office/drawing/2014/main" id="{45E2AFA8-C4A9-4844-9C2B-92FA3A09A9C0}"/>
              </a:ext>
            </a:extLst>
          </p:cNvPr>
          <p:cNvSpPr>
            <a:spLocks noGrp="1"/>
          </p:cNvSpPr>
          <p:nvPr>
            <p:ph type="title"/>
          </p:nvPr>
        </p:nvSpPr>
        <p:spPr>
          <a:xfrm>
            <a:off x="457200" y="577129"/>
            <a:ext cx="8229600" cy="585285"/>
          </a:xfrm>
        </p:spPr>
        <p:txBody>
          <a:bodyPr/>
          <a:lstStyle/>
          <a:p>
            <a:r>
              <a:rPr lang="en-US" dirty="0"/>
              <a:t>Register for Selective Service</a:t>
            </a:r>
          </a:p>
        </p:txBody>
      </p:sp>
      <p:pic>
        <p:nvPicPr>
          <p:cNvPr id="5" name="Picture 4">
            <a:extLst>
              <a:ext uri="{FF2B5EF4-FFF2-40B4-BE49-F238E27FC236}">
                <a16:creationId xmlns:a16="http://schemas.microsoft.com/office/drawing/2014/main" id="{5D0CE20B-8A63-4297-B10D-8A5064AC49FD}"/>
              </a:ext>
            </a:extLst>
          </p:cNvPr>
          <p:cNvPicPr>
            <a:picLocks noChangeAspect="1"/>
          </p:cNvPicPr>
          <p:nvPr/>
        </p:nvPicPr>
        <p:blipFill>
          <a:blip r:embed="rId3"/>
          <a:stretch>
            <a:fillRect/>
          </a:stretch>
        </p:blipFill>
        <p:spPr>
          <a:xfrm>
            <a:off x="2053856" y="1223996"/>
            <a:ext cx="5163879" cy="2138103"/>
          </a:xfrm>
          <a:prstGeom prst="rect">
            <a:avLst/>
          </a:prstGeom>
        </p:spPr>
      </p:pic>
    </p:spTree>
    <p:extLst>
      <p:ext uri="{BB962C8B-B14F-4D97-AF65-F5344CB8AC3E}">
        <p14:creationId xmlns:p14="http://schemas.microsoft.com/office/powerpoint/2010/main" val="641462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59D93-7BE4-486D-9709-E06AB128D86D}"/>
              </a:ext>
            </a:extLst>
          </p:cNvPr>
          <p:cNvSpPr>
            <a:spLocks noGrp="1"/>
          </p:cNvSpPr>
          <p:nvPr>
            <p:ph type="title"/>
          </p:nvPr>
        </p:nvSpPr>
        <p:spPr>
          <a:xfrm>
            <a:off x="457200" y="586812"/>
            <a:ext cx="8229600" cy="857250"/>
          </a:xfrm>
        </p:spPr>
        <p:txBody>
          <a:bodyPr/>
          <a:lstStyle/>
          <a:p>
            <a:pPr algn="ctr"/>
            <a:r>
              <a:rPr lang="en-US" sz="3200" dirty="0"/>
              <a:t>Take Flight Program at Wright State University for Fall Admissions</a:t>
            </a:r>
          </a:p>
        </p:txBody>
      </p:sp>
      <p:sp>
        <p:nvSpPr>
          <p:cNvPr id="3" name="Content Placeholder 2">
            <a:extLst>
              <a:ext uri="{FF2B5EF4-FFF2-40B4-BE49-F238E27FC236}">
                <a16:creationId xmlns:a16="http://schemas.microsoft.com/office/drawing/2014/main" id="{8497F148-2609-4591-BF04-3280F5EE8027}"/>
              </a:ext>
            </a:extLst>
          </p:cNvPr>
          <p:cNvSpPr>
            <a:spLocks noGrp="1"/>
          </p:cNvSpPr>
          <p:nvPr>
            <p:ph idx="1"/>
          </p:nvPr>
        </p:nvSpPr>
        <p:spPr>
          <a:xfrm>
            <a:off x="457200" y="1590610"/>
            <a:ext cx="8229600" cy="3343964"/>
          </a:xfrm>
        </p:spPr>
        <p:txBody>
          <a:bodyPr/>
          <a:lstStyle/>
          <a:p>
            <a:r>
              <a:rPr lang="en-US" sz="1400" dirty="0"/>
              <a:t>To be considered for the program, students must meet the following:</a:t>
            </a:r>
          </a:p>
          <a:p>
            <a:pPr lvl="1"/>
            <a:r>
              <a:rPr lang="en-US" sz="1200" dirty="0"/>
              <a:t>Enroll at Wright State University's Dayton campus directly from high school as a first-time, full-time student for Fall 2025</a:t>
            </a:r>
          </a:p>
          <a:p>
            <a:pPr lvl="1"/>
            <a:r>
              <a:rPr lang="en-US" sz="1200" dirty="0"/>
              <a:t>Be an Ohio resident and meet all other requirements to be considered an in-state student </a:t>
            </a:r>
          </a:p>
          <a:p>
            <a:pPr lvl="1"/>
            <a:r>
              <a:rPr lang="en-US" sz="1200" dirty="0"/>
              <a:t>Have a cumulative high school GPA of 3.2 or higher</a:t>
            </a:r>
          </a:p>
          <a:p>
            <a:pPr lvl="1"/>
            <a:r>
              <a:rPr lang="en-US" sz="1200" dirty="0"/>
              <a:t>Have a Student Aid Index (SAI) of 2,200 or less as indicated by the FAFSA</a:t>
            </a:r>
          </a:p>
          <a:p>
            <a:r>
              <a:rPr lang="en-US" sz="1400" dirty="0"/>
              <a:t>In addition to covering the cost of undergraduate tuition, the program also provides the following benefits:</a:t>
            </a:r>
          </a:p>
          <a:p>
            <a:pPr lvl="1"/>
            <a:r>
              <a:rPr lang="en-US" sz="1200" dirty="0"/>
              <a:t>Personal laptop and computer backpack for each participant</a:t>
            </a:r>
          </a:p>
          <a:p>
            <a:pPr lvl="1"/>
            <a:r>
              <a:rPr lang="en-US" sz="1200" dirty="0"/>
              <a:t>$100 textbook voucher for each year of participation</a:t>
            </a:r>
          </a:p>
          <a:p>
            <a:pPr lvl="1"/>
            <a:r>
              <a:rPr lang="en-US" sz="1200" dirty="0"/>
              <a:t>Dedicated success team, including academic advisor, success coach, and career                                  consultant</a:t>
            </a:r>
          </a:p>
          <a:p>
            <a:pPr lvl="1"/>
            <a:r>
              <a:rPr lang="en-US" sz="1200" dirty="0"/>
              <a:t>On-campus employment through the </a:t>
            </a:r>
            <a:r>
              <a:rPr lang="en-US" sz="1200" u="sng" dirty="0">
                <a:hlinkClick r:id="rId3"/>
              </a:rPr>
              <a:t>Federal Work-Study Program</a:t>
            </a:r>
            <a:r>
              <a:rPr lang="en-US" sz="1200" dirty="0"/>
              <a:t> (Note: You must                                       have unmet need and satisfy federal requirements for Work-Study eligibility.                                     Participation is contingent on you applying for and being hired by an on-campus employer who participates in the Federal Work Study Program.)</a:t>
            </a:r>
          </a:p>
          <a:p>
            <a:endParaRPr lang="en-US" dirty="0"/>
          </a:p>
        </p:txBody>
      </p:sp>
      <p:pic>
        <p:nvPicPr>
          <p:cNvPr id="4" name="Picture 2" descr="Take flight program">
            <a:extLst>
              <a:ext uri="{FF2B5EF4-FFF2-40B4-BE49-F238E27FC236}">
                <a16:creationId xmlns:a16="http://schemas.microsoft.com/office/drawing/2014/main" id="{EA083D3E-927E-462A-A196-2F9A133E7E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4526" y="3262592"/>
            <a:ext cx="1770037" cy="1308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834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E816D-2FDE-4EE4-8551-8D2116B73244}"/>
              </a:ext>
            </a:extLst>
          </p:cNvPr>
          <p:cNvSpPr>
            <a:spLocks noGrp="1"/>
          </p:cNvSpPr>
          <p:nvPr>
            <p:ph type="title"/>
          </p:nvPr>
        </p:nvSpPr>
        <p:spPr>
          <a:xfrm>
            <a:off x="457201" y="693401"/>
            <a:ext cx="3008313" cy="688211"/>
          </a:xfrm>
        </p:spPr>
        <p:txBody>
          <a:bodyPr/>
          <a:lstStyle/>
          <a:p>
            <a:pPr algn="ctr"/>
            <a:r>
              <a:rPr lang="en-US" dirty="0"/>
              <a:t>Questions?	</a:t>
            </a:r>
          </a:p>
        </p:txBody>
      </p:sp>
      <p:sp>
        <p:nvSpPr>
          <p:cNvPr id="3" name="Content Placeholder 2">
            <a:extLst>
              <a:ext uri="{FF2B5EF4-FFF2-40B4-BE49-F238E27FC236}">
                <a16:creationId xmlns:a16="http://schemas.microsoft.com/office/drawing/2014/main" id="{AE31DD03-5D9A-4AA1-9412-AE7EE146A592}"/>
              </a:ext>
            </a:extLst>
          </p:cNvPr>
          <p:cNvSpPr>
            <a:spLocks noGrp="1"/>
          </p:cNvSpPr>
          <p:nvPr>
            <p:ph idx="1"/>
          </p:nvPr>
        </p:nvSpPr>
        <p:spPr>
          <a:xfrm>
            <a:off x="3465514" y="760122"/>
            <a:ext cx="5503984" cy="3788153"/>
          </a:xfrm>
        </p:spPr>
        <p:txBody>
          <a:bodyPr/>
          <a:lstStyle/>
          <a:p>
            <a:pPr marL="0" indent="0">
              <a:buNone/>
            </a:pPr>
            <a:r>
              <a:rPr lang="en-US" b="1" dirty="0">
                <a:solidFill>
                  <a:srgbClr val="006600"/>
                </a:solidFill>
                <a:latin typeface="Arial Narrow" panose="020B0606020202030204" pitchFamily="34" charset="0"/>
              </a:rPr>
              <a:t>Need Help? Contact Us! </a:t>
            </a:r>
            <a:r>
              <a:rPr lang="en-US" b="1" dirty="0">
                <a:solidFill>
                  <a:srgbClr val="006600"/>
                </a:solidFill>
                <a:latin typeface="Arial Narrow" panose="020B0606020202030204" pitchFamily="34" charset="0"/>
                <a:sym typeface="Wingdings" panose="05000000000000000000" pitchFamily="2" charset="2"/>
              </a:rPr>
              <a:t> </a:t>
            </a:r>
          </a:p>
          <a:p>
            <a:pPr marL="0" indent="0">
              <a:buNone/>
            </a:pPr>
            <a:endParaRPr lang="en-US" sz="2300" b="1" dirty="0">
              <a:solidFill>
                <a:srgbClr val="006600"/>
              </a:solidFill>
              <a:latin typeface="Arial Narrow" panose="020B0606020202030204" pitchFamily="34" charset="0"/>
              <a:sym typeface="Wingdings" panose="05000000000000000000" pitchFamily="2" charset="2"/>
            </a:endParaRPr>
          </a:p>
          <a:p>
            <a:pPr marL="0" indent="0">
              <a:buNone/>
            </a:pPr>
            <a:r>
              <a:rPr lang="en-US" sz="2300" b="1" dirty="0">
                <a:solidFill>
                  <a:srgbClr val="006600"/>
                </a:solidFill>
                <a:latin typeface="Arial Narrow" panose="020B0606020202030204" pitchFamily="34" charset="0"/>
                <a:sym typeface="Wingdings" panose="05000000000000000000" pitchFamily="2" charset="2"/>
              </a:rPr>
              <a:t>Enrollment Services at Wright State University</a:t>
            </a:r>
            <a:endParaRPr lang="en-US" sz="2300" b="1" dirty="0">
              <a:solidFill>
                <a:srgbClr val="006600"/>
              </a:solidFill>
              <a:latin typeface="Arial Narrow" panose="020B0606020202030204" pitchFamily="34" charset="0"/>
            </a:endParaRPr>
          </a:p>
          <a:p>
            <a:pPr marL="0" indent="0" algn="ctr">
              <a:lnSpc>
                <a:spcPct val="90000"/>
              </a:lnSpc>
              <a:buNone/>
            </a:pPr>
            <a:endParaRPr lang="en-US" b="1" dirty="0">
              <a:solidFill>
                <a:srgbClr val="026937"/>
              </a:solidFill>
            </a:endParaRPr>
          </a:p>
          <a:p>
            <a:pPr marL="0" indent="0" algn="ctr">
              <a:lnSpc>
                <a:spcPct val="90000"/>
              </a:lnSpc>
              <a:buNone/>
            </a:pPr>
            <a:r>
              <a:rPr lang="en-US" sz="2300" b="1" dirty="0">
                <a:solidFill>
                  <a:srgbClr val="026937"/>
                </a:solidFill>
              </a:rPr>
              <a:t>Hours: 8:30 am-5:00 pm M, T, Th, &amp; F</a:t>
            </a:r>
          </a:p>
          <a:p>
            <a:pPr marL="0" indent="0" algn="ctr">
              <a:lnSpc>
                <a:spcPct val="90000"/>
              </a:lnSpc>
              <a:buNone/>
            </a:pPr>
            <a:r>
              <a:rPr lang="en-US" sz="2300" b="1" dirty="0">
                <a:solidFill>
                  <a:srgbClr val="026937"/>
                </a:solidFill>
              </a:rPr>
              <a:t>9:30 am-5:00 pm W</a:t>
            </a:r>
          </a:p>
          <a:p>
            <a:pPr marL="0" indent="0" algn="ctr">
              <a:lnSpc>
                <a:spcPct val="90000"/>
              </a:lnSpc>
              <a:buNone/>
            </a:pPr>
            <a:r>
              <a:rPr lang="en-US" sz="2300" b="1" dirty="0">
                <a:solidFill>
                  <a:srgbClr val="026937"/>
                </a:solidFill>
              </a:rPr>
              <a:t>Telephone: 937-775-4000</a:t>
            </a:r>
          </a:p>
        </p:txBody>
      </p:sp>
      <p:sp>
        <p:nvSpPr>
          <p:cNvPr id="4" name="Text Placeholder 3">
            <a:extLst>
              <a:ext uri="{FF2B5EF4-FFF2-40B4-BE49-F238E27FC236}">
                <a16:creationId xmlns:a16="http://schemas.microsoft.com/office/drawing/2014/main" id="{C0D632D4-186C-4501-A44A-4E2DF719E400}"/>
              </a:ext>
            </a:extLst>
          </p:cNvPr>
          <p:cNvSpPr>
            <a:spLocks noGrp="1"/>
          </p:cNvSpPr>
          <p:nvPr>
            <p:ph type="body" sz="half" idx="2"/>
          </p:nvPr>
        </p:nvSpPr>
        <p:spPr>
          <a:xfrm>
            <a:off x="298799" y="1728683"/>
            <a:ext cx="3166715" cy="3136993"/>
          </a:xfrm>
        </p:spPr>
        <p:txBody>
          <a:bodyPr/>
          <a:lstStyle/>
          <a:p>
            <a:pPr algn="ctr"/>
            <a:r>
              <a:rPr lang="en-US" b="1" u="sng" dirty="0">
                <a:solidFill>
                  <a:srgbClr val="026937"/>
                </a:solidFill>
              </a:rPr>
              <a:t>Our social media presence</a:t>
            </a:r>
          </a:p>
          <a:p>
            <a:pPr algn="ctr"/>
            <a:endParaRPr lang="en-US" sz="800" b="1" u="sng" dirty="0">
              <a:solidFill>
                <a:srgbClr val="026937"/>
              </a:solidFill>
            </a:endParaRPr>
          </a:p>
          <a:p>
            <a:r>
              <a:rPr lang="en-US" b="1" dirty="0">
                <a:solidFill>
                  <a:srgbClr val="026937"/>
                </a:solidFill>
              </a:rPr>
              <a:t>Website: www.wright.edu/enrollment-services</a:t>
            </a:r>
          </a:p>
          <a:p>
            <a:endParaRPr lang="en-US" sz="800" b="1" dirty="0">
              <a:solidFill>
                <a:srgbClr val="026937"/>
              </a:solidFill>
            </a:endParaRPr>
          </a:p>
          <a:p>
            <a:r>
              <a:rPr lang="en-US" b="1" dirty="0">
                <a:solidFill>
                  <a:srgbClr val="026937"/>
                </a:solidFill>
              </a:rPr>
              <a:t>Email: </a:t>
            </a:r>
            <a:r>
              <a:rPr lang="en-US" b="1" dirty="0">
                <a:solidFill>
                  <a:srgbClr val="026937"/>
                </a:solidFill>
                <a:hlinkClick r:id="rId3"/>
              </a:rPr>
              <a:t>enrollmentservices@wright.edu</a:t>
            </a:r>
            <a:r>
              <a:rPr lang="en-US" b="1" dirty="0">
                <a:solidFill>
                  <a:srgbClr val="026937"/>
                </a:solidFill>
              </a:rPr>
              <a:t> </a:t>
            </a:r>
          </a:p>
          <a:p>
            <a:endParaRPr lang="en-US" dirty="0"/>
          </a:p>
          <a:p>
            <a:pPr>
              <a:lnSpc>
                <a:spcPct val="90000"/>
              </a:lnSpc>
            </a:pPr>
            <a:r>
              <a:rPr lang="en-US" b="1" dirty="0">
                <a:solidFill>
                  <a:srgbClr val="026937"/>
                </a:solidFill>
              </a:rPr>
              <a:t>Wright State RAIDER CONNECT </a:t>
            </a:r>
          </a:p>
          <a:p>
            <a:pPr>
              <a:lnSpc>
                <a:spcPct val="90000"/>
              </a:lnSpc>
            </a:pPr>
            <a:endParaRPr lang="en-US" b="1" dirty="0">
              <a:solidFill>
                <a:srgbClr val="026937"/>
              </a:solidFill>
            </a:endParaRPr>
          </a:p>
          <a:p>
            <a:pPr>
              <a:lnSpc>
                <a:spcPct val="90000"/>
              </a:lnSpc>
            </a:pPr>
            <a:r>
              <a:rPr lang="en-US" b="1" dirty="0">
                <a:solidFill>
                  <a:srgbClr val="026937"/>
                </a:solidFill>
              </a:rPr>
              <a:t>@</a:t>
            </a:r>
            <a:r>
              <a:rPr lang="en-US" b="1" dirty="0" err="1">
                <a:solidFill>
                  <a:srgbClr val="026937"/>
                </a:solidFill>
              </a:rPr>
              <a:t>Raider_Connect</a:t>
            </a:r>
            <a:r>
              <a:rPr lang="en-US" b="1" dirty="0">
                <a:solidFill>
                  <a:srgbClr val="026937"/>
                </a:solidFill>
              </a:rPr>
              <a:t>   </a:t>
            </a:r>
          </a:p>
          <a:p>
            <a:endParaRPr lang="en-US" dirty="0"/>
          </a:p>
        </p:txBody>
      </p:sp>
      <p:pic>
        <p:nvPicPr>
          <p:cNvPr id="5" name="Picture 4">
            <a:extLst>
              <a:ext uri="{FF2B5EF4-FFF2-40B4-BE49-F238E27FC236}">
                <a16:creationId xmlns:a16="http://schemas.microsoft.com/office/drawing/2014/main" id="{2277484F-B855-418B-A899-E58A481ACE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5449" y="2763604"/>
            <a:ext cx="270388" cy="270388"/>
          </a:xfrm>
          <a:prstGeom prst="rect">
            <a:avLst/>
          </a:prstGeom>
        </p:spPr>
      </p:pic>
      <p:pic>
        <p:nvPicPr>
          <p:cNvPr id="6" name="Picture 5">
            <a:extLst>
              <a:ext uri="{FF2B5EF4-FFF2-40B4-BE49-F238E27FC236}">
                <a16:creationId xmlns:a16="http://schemas.microsoft.com/office/drawing/2014/main" id="{1CA8279D-D568-41FA-A1D2-1DF3788595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7985" y="3148154"/>
            <a:ext cx="368027" cy="298050"/>
          </a:xfrm>
          <a:prstGeom prst="rect">
            <a:avLst/>
          </a:prstGeom>
        </p:spPr>
      </p:pic>
      <p:pic>
        <p:nvPicPr>
          <p:cNvPr id="7" name="Picture 6">
            <a:extLst>
              <a:ext uri="{FF2B5EF4-FFF2-40B4-BE49-F238E27FC236}">
                <a16:creationId xmlns:a16="http://schemas.microsoft.com/office/drawing/2014/main" id="{EF9B50C1-C2D6-4A86-B909-9527B9CBE81D}"/>
              </a:ext>
            </a:extLst>
          </p:cNvPr>
          <p:cNvPicPr/>
          <p:nvPr/>
        </p:nvPicPr>
        <p:blipFill>
          <a:blip r:embed="rId6">
            <a:extLst>
              <a:ext uri="{28A0092B-C50C-407E-A947-70E740481C1C}">
                <a14:useLocalDpi xmlns:a14="http://schemas.microsoft.com/office/drawing/2010/main" val="0"/>
              </a:ext>
            </a:extLst>
          </a:blip>
          <a:stretch>
            <a:fillRect/>
          </a:stretch>
        </p:blipFill>
        <p:spPr>
          <a:xfrm>
            <a:off x="298799" y="3565872"/>
            <a:ext cx="996045" cy="1353153"/>
          </a:xfrm>
          <a:prstGeom prst="rect">
            <a:avLst/>
          </a:prstGeom>
        </p:spPr>
      </p:pic>
      <p:pic>
        <p:nvPicPr>
          <p:cNvPr id="8" name="Picture 7">
            <a:extLst>
              <a:ext uri="{FF2B5EF4-FFF2-40B4-BE49-F238E27FC236}">
                <a16:creationId xmlns:a16="http://schemas.microsoft.com/office/drawing/2014/main" id="{EA9F5B4F-9AF0-44FD-ABA7-51ACD9A764A8}"/>
              </a:ext>
            </a:extLst>
          </p:cNvPr>
          <p:cNvPicPr/>
          <p:nvPr/>
        </p:nvPicPr>
        <p:blipFill>
          <a:blip r:embed="rId7">
            <a:extLst>
              <a:ext uri="{28A0092B-C50C-407E-A947-70E740481C1C}">
                <a14:useLocalDpi xmlns:a14="http://schemas.microsoft.com/office/drawing/2010/main" val="0"/>
              </a:ext>
            </a:extLst>
          </a:blip>
          <a:stretch>
            <a:fillRect/>
          </a:stretch>
        </p:blipFill>
        <p:spPr>
          <a:xfrm>
            <a:off x="8002914" y="3650926"/>
            <a:ext cx="996045" cy="1268100"/>
          </a:xfrm>
          <a:prstGeom prst="rect">
            <a:avLst/>
          </a:prstGeom>
        </p:spPr>
      </p:pic>
    </p:spTree>
    <p:extLst>
      <p:ext uri="{BB962C8B-B14F-4D97-AF65-F5344CB8AC3E}">
        <p14:creationId xmlns:p14="http://schemas.microsoft.com/office/powerpoint/2010/main" val="261660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3191C9-51E9-4EA8-92A0-52E3FDAFAE07}"/>
              </a:ext>
            </a:extLst>
          </p:cNvPr>
          <p:cNvSpPr txBox="1"/>
          <p:nvPr/>
        </p:nvSpPr>
        <p:spPr>
          <a:xfrm>
            <a:off x="581891" y="3858491"/>
            <a:ext cx="4842164" cy="461665"/>
          </a:xfrm>
          <a:prstGeom prst="rect">
            <a:avLst/>
          </a:prstGeom>
          <a:noFill/>
        </p:spPr>
        <p:txBody>
          <a:bodyPr wrap="square" rtlCol="0">
            <a:spAutoFit/>
          </a:bodyPr>
          <a:lstStyle/>
          <a:p>
            <a:r>
              <a:rPr lang="en-US" sz="2400" dirty="0">
                <a:solidFill>
                  <a:schemeClr val="bg1"/>
                </a:solidFill>
                <a:latin typeface="Baskerville Old Face" panose="02020602080505020303" pitchFamily="18" charset="0"/>
              </a:rPr>
              <a:t>Thank you for coming!</a:t>
            </a:r>
          </a:p>
        </p:txBody>
      </p:sp>
    </p:spTree>
    <p:extLst>
      <p:ext uri="{BB962C8B-B14F-4D97-AF65-F5344CB8AC3E}">
        <p14:creationId xmlns:p14="http://schemas.microsoft.com/office/powerpoint/2010/main" val="729085681"/>
      </p:ext>
    </p:extLst>
  </p:cSld>
  <p:clrMapOvr>
    <a:masterClrMapping/>
  </p:clrMapOvr>
</p:sld>
</file>

<file path=ppt/theme/theme1.xml><?xml version="1.0" encoding="utf-8"?>
<a:theme xmlns:a="http://schemas.openxmlformats.org/drawingml/2006/main" name="Cover Slide Option 1 (includes title slide, title/author slide, and ending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ver Slide Option 2 (includes title slide, title/author slide, and ending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over Slide Option 3 (includes title slide, title/author slide, and ending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over Slide Option 4 (includes title slide, title/author slide, and ending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Cover Slide Option 5 (includes title slide, title/author slide, and ending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Cover Slide Option 6 (includes title slide and ending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Inside Slide Option 2 (includes different content layou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Inside Slide Option 1 (includes different content layou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32906</TotalTime>
  <Words>3597</Words>
  <Application>Microsoft Office PowerPoint</Application>
  <PresentationFormat>On-screen Show (16:9)</PresentationFormat>
  <Paragraphs>319</Paragraphs>
  <Slides>33</Slides>
  <Notes>31</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33</vt:i4>
      </vt:variant>
    </vt:vector>
  </HeadingPairs>
  <TitlesOfParts>
    <vt:vector size="47" baseType="lpstr">
      <vt:lpstr>Arial</vt:lpstr>
      <vt:lpstr>Arial Narrow</vt:lpstr>
      <vt:lpstr>Baskerville Old Face</vt:lpstr>
      <vt:lpstr>Calibri</vt:lpstr>
      <vt:lpstr>Verdana</vt:lpstr>
      <vt:lpstr>Wingdings</vt:lpstr>
      <vt:lpstr>Cover Slide Option 1 (includes title slide, title/author slide, and ending slide)</vt:lpstr>
      <vt:lpstr>Cover Slide Option 2 (includes title slide, title/author slide, and ending slide)</vt:lpstr>
      <vt:lpstr>Cover Slide Option 3 (includes title slide, title/author slide, and ending slide)</vt:lpstr>
      <vt:lpstr>Cover Slide Option 4 (includes title slide, title/author slide, and ending slide)</vt:lpstr>
      <vt:lpstr>Cover Slide Option 5 (includes title slide, title/author slide, and ending slide)</vt:lpstr>
      <vt:lpstr>Cover Slide Option 6 (includes title slide and ending slide)</vt:lpstr>
      <vt:lpstr>Inside Slide Option 2 (includes different content layouts)</vt:lpstr>
      <vt:lpstr>Inside Slide Option 1 (includes different content layouts)</vt:lpstr>
      <vt:lpstr>Financial Aid:   What you need to know</vt:lpstr>
      <vt:lpstr>Topics We Will Discuss </vt:lpstr>
      <vt:lpstr>What is financial aid?</vt:lpstr>
      <vt:lpstr>What is Cost of attendance (COA)?</vt:lpstr>
      <vt:lpstr>Cost Comparison</vt:lpstr>
      <vt:lpstr>What is the Student Aid Index (SAI)?</vt:lpstr>
      <vt:lpstr>What is financial Need?</vt:lpstr>
      <vt:lpstr>Types of Financial aid</vt:lpstr>
      <vt:lpstr>Sources of Financial Aid</vt:lpstr>
      <vt:lpstr>Free application for federal Student aid (FAFSA)</vt:lpstr>
      <vt:lpstr>Who Should Complete the FAFSA</vt:lpstr>
      <vt:lpstr>Account Username and Password (FSA ID)</vt:lpstr>
      <vt:lpstr>Free Application for Federal Student Aid (FAFSA®)</vt:lpstr>
      <vt:lpstr>Online FAFSA </vt:lpstr>
      <vt:lpstr>When to complete your FAFSA</vt:lpstr>
      <vt:lpstr>FUTURE Act Direct Data Exchange (DDX) </vt:lpstr>
      <vt:lpstr>What Parent to include on the FAFSA</vt:lpstr>
      <vt:lpstr>Who Is Included in Family Size?</vt:lpstr>
      <vt:lpstr>Student Personal Circumstances</vt:lpstr>
      <vt:lpstr>Unusual Circumstances</vt:lpstr>
      <vt:lpstr>Special Circumstances</vt:lpstr>
      <vt:lpstr>Scholarships</vt:lpstr>
      <vt:lpstr>External Scholarships</vt:lpstr>
      <vt:lpstr>How much federal student aid can I get?</vt:lpstr>
      <vt:lpstr>Where can I get more info?</vt:lpstr>
      <vt:lpstr>Why do I need my child’s permission to view financial award packages when I’m the one paying for my child’s education?</vt:lpstr>
      <vt:lpstr>What is SAP?  Your Financial Aid Depends on It! </vt:lpstr>
      <vt:lpstr>Tips for success</vt:lpstr>
      <vt:lpstr>What’s on the Academic Calendar?</vt:lpstr>
      <vt:lpstr>Register for Selective Service</vt:lpstr>
      <vt:lpstr>Take Flight Program at Wright State University for Fall Admissions</vt:lpstr>
      <vt:lpstr>Questions?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Earnest-Reitmann, Amanda J.</dc:creator>
  <cp:lastModifiedBy>Yoder, Maribeth</cp:lastModifiedBy>
  <cp:revision>108</cp:revision>
  <cp:lastPrinted>2023-12-04T21:30:20Z</cp:lastPrinted>
  <dcterms:created xsi:type="dcterms:W3CDTF">2018-09-19T20:02:44Z</dcterms:created>
  <dcterms:modified xsi:type="dcterms:W3CDTF">2024-09-24T16:47:21Z</dcterms:modified>
</cp:coreProperties>
</file>